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Lst>
  <p:notesMasterIdLst>
    <p:notesMasterId r:id="rId55"/>
  </p:notesMasterIdLst>
  <p:sldIdLst>
    <p:sldId id="580" r:id="rId3"/>
    <p:sldId id="574" r:id="rId4"/>
    <p:sldId id="575" r:id="rId5"/>
    <p:sldId id="576" r:id="rId6"/>
    <p:sldId id="257" r:id="rId7"/>
    <p:sldId id="531" r:id="rId8"/>
    <p:sldId id="577" r:id="rId9"/>
    <p:sldId id="514" r:id="rId10"/>
    <p:sldId id="515" r:id="rId11"/>
    <p:sldId id="534" r:id="rId12"/>
    <p:sldId id="517" r:id="rId13"/>
    <p:sldId id="520" r:id="rId14"/>
    <p:sldId id="535" r:id="rId15"/>
    <p:sldId id="578" r:id="rId16"/>
    <p:sldId id="513" r:id="rId17"/>
    <p:sldId id="311" r:id="rId18"/>
    <p:sldId id="312" r:id="rId19"/>
    <p:sldId id="536" r:id="rId20"/>
    <p:sldId id="429" r:id="rId21"/>
    <p:sldId id="430" r:id="rId22"/>
    <p:sldId id="552" r:id="rId23"/>
    <p:sldId id="516" r:id="rId24"/>
    <p:sldId id="537" r:id="rId25"/>
    <p:sldId id="435" r:id="rId26"/>
    <p:sldId id="538" r:id="rId27"/>
    <p:sldId id="521" r:id="rId28"/>
    <p:sldId id="522" r:id="rId29"/>
    <p:sldId id="523" r:id="rId30"/>
    <p:sldId id="539" r:id="rId31"/>
    <p:sldId id="524" r:id="rId32"/>
    <p:sldId id="540" r:id="rId33"/>
    <p:sldId id="313" r:id="rId34"/>
    <p:sldId id="541" r:id="rId35"/>
    <p:sldId id="525" r:id="rId36"/>
    <p:sldId id="542" r:id="rId37"/>
    <p:sldId id="544" r:id="rId38"/>
    <p:sldId id="543" r:id="rId39"/>
    <p:sldId id="532" r:id="rId40"/>
    <p:sldId id="526" r:id="rId41"/>
    <p:sldId id="527" r:id="rId42"/>
    <p:sldId id="528" r:id="rId43"/>
    <p:sldId id="581" r:id="rId44"/>
    <p:sldId id="533" r:id="rId45"/>
    <p:sldId id="545" r:id="rId46"/>
    <p:sldId id="546" r:id="rId47"/>
    <p:sldId id="551" r:id="rId48"/>
    <p:sldId id="547" r:id="rId49"/>
    <p:sldId id="548" r:id="rId50"/>
    <p:sldId id="549" r:id="rId51"/>
    <p:sldId id="550" r:id="rId52"/>
    <p:sldId id="572" r:id="rId53"/>
    <p:sldId id="58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510A75-45ED-4766-9F1F-533097C85BB9}">
          <p14:sldIdLst>
            <p14:sldId id="580"/>
            <p14:sldId id="574"/>
            <p14:sldId id="575"/>
            <p14:sldId id="576"/>
            <p14:sldId id="257"/>
          </p14:sldIdLst>
        </p14:section>
        <p14:section name="Adatkezelés előtt rendelekzésre bocsátandó információk" id="{1CA21AEF-74FE-4895-82AA-46BB02B044FD}">
          <p14:sldIdLst>
            <p14:sldId id="531"/>
            <p14:sldId id="577"/>
            <p14:sldId id="514"/>
            <p14:sldId id="515"/>
            <p14:sldId id="534"/>
            <p14:sldId id="517"/>
            <p14:sldId id="520"/>
          </p14:sldIdLst>
        </p14:section>
        <p14:section name="Az érintett jogai" id="{F687A1B4-F598-40E8-BBCB-D19682B9F229}">
          <p14:sldIdLst>
            <p14:sldId id="535"/>
            <p14:sldId id="578"/>
            <p14:sldId id="513"/>
            <p14:sldId id="311"/>
            <p14:sldId id="312"/>
            <p14:sldId id="536"/>
            <p14:sldId id="429"/>
            <p14:sldId id="430"/>
            <p14:sldId id="552"/>
            <p14:sldId id="516"/>
            <p14:sldId id="537"/>
            <p14:sldId id="435"/>
            <p14:sldId id="538"/>
            <p14:sldId id="521"/>
            <p14:sldId id="522"/>
            <p14:sldId id="523"/>
            <p14:sldId id="539"/>
            <p14:sldId id="524"/>
            <p14:sldId id="540"/>
            <p14:sldId id="313"/>
            <p14:sldId id="541"/>
            <p14:sldId id="525"/>
            <p14:sldId id="542"/>
            <p14:sldId id="544"/>
          </p14:sldIdLst>
        </p14:section>
        <p14:section name="Az érintett jogainak gyakorlása" id="{C8C7FA9E-AEA2-4AE6-AE10-38CF8DFE4AE9}">
          <p14:sldIdLst>
            <p14:sldId id="543"/>
            <p14:sldId id="532"/>
            <p14:sldId id="526"/>
            <p14:sldId id="527"/>
            <p14:sldId id="528"/>
            <p14:sldId id="581"/>
            <p14:sldId id="533"/>
          </p14:sldIdLst>
        </p14:section>
        <p14:section name="Jogorvoslati lehetőségek" id="{84832E44-66B7-425F-8304-DFC52B400C4B}">
          <p14:sldIdLst>
            <p14:sldId id="545"/>
            <p14:sldId id="546"/>
            <p14:sldId id="551"/>
            <p14:sldId id="547"/>
            <p14:sldId id="548"/>
            <p14:sldId id="549"/>
            <p14:sldId id="550"/>
          </p14:sldIdLst>
        </p14:section>
        <p14:section name="Credits" id="{205CD37B-C9CE-4410-B7FC-CFBA1E5385C1}">
          <p14:sldIdLst>
            <p14:sldId id="572"/>
            <p14:sldId id="5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56618-A0E5-4193-8C34-71BFB87F2CF6}" v="2657" dt="2019-01-29T11:06:51.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49" autoAdjust="0"/>
  </p:normalViewPr>
  <p:slideViewPr>
    <p:cSldViewPr snapToGrid="0" snapToObjects="1">
      <p:cViewPr varScale="1">
        <p:scale>
          <a:sx n="97" d="100"/>
          <a:sy n="97" d="100"/>
        </p:scale>
        <p:origin x="44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84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tvan Mate BOROCZ" userId="ff49272a-ac19-4b8b-85fe-0862648a7871" providerId="ADAL" clId="{C8356618-A0E5-4193-8C34-71BFB87F2CF6}"/>
    <pc:docChg chg="undo custSel addSld delSld modSld">
      <pc:chgData name="Istvan Mate BOROCZ" userId="ff49272a-ac19-4b8b-85fe-0862648a7871" providerId="ADAL" clId="{C8356618-A0E5-4193-8C34-71BFB87F2CF6}" dt="2019-01-29T11:06:51.327" v="2626" actId="20577"/>
      <pc:docMkLst>
        <pc:docMk/>
      </pc:docMkLst>
      <pc:sldChg chg="modSp">
        <pc:chgData name="Istvan Mate BOROCZ" userId="ff49272a-ac19-4b8b-85fe-0862648a7871" providerId="ADAL" clId="{C8356618-A0E5-4193-8C34-71BFB87F2CF6}" dt="2019-01-29T07:49:45.072" v="22" actId="114"/>
        <pc:sldMkLst>
          <pc:docMk/>
          <pc:sldMk cId="1034097323" sldId="257"/>
        </pc:sldMkLst>
        <pc:spChg chg="mod">
          <ac:chgData name="Istvan Mate BOROCZ" userId="ff49272a-ac19-4b8b-85fe-0862648a7871" providerId="ADAL" clId="{C8356618-A0E5-4193-8C34-71BFB87F2CF6}" dt="2019-01-29T07:49:45.072" v="22" actId="114"/>
          <ac:spMkLst>
            <pc:docMk/>
            <pc:sldMk cId="1034097323" sldId="257"/>
            <ac:spMk id="3" creationId="{DD3DF362-FCE4-F14A-BD68-83E80B750FBC}"/>
          </ac:spMkLst>
        </pc:spChg>
      </pc:sldChg>
      <pc:sldChg chg="modSp modNotesTx">
        <pc:chgData name="Istvan Mate BOROCZ" userId="ff49272a-ac19-4b8b-85fe-0862648a7871" providerId="ADAL" clId="{C8356618-A0E5-4193-8C34-71BFB87F2CF6}" dt="2019-01-29T09:07:38.583" v="1031" actId="114"/>
        <pc:sldMkLst>
          <pc:docMk/>
          <pc:sldMk cId="1107514339" sldId="311"/>
        </pc:sldMkLst>
        <pc:spChg chg="mod">
          <ac:chgData name="Istvan Mate BOROCZ" userId="ff49272a-ac19-4b8b-85fe-0862648a7871" providerId="ADAL" clId="{C8356618-A0E5-4193-8C34-71BFB87F2CF6}" dt="2019-01-29T08:58:26.109" v="814" actId="113"/>
          <ac:spMkLst>
            <pc:docMk/>
            <pc:sldMk cId="1107514339" sldId="311"/>
            <ac:spMk id="3" creationId="{00000000-0000-0000-0000-000000000000}"/>
          </ac:spMkLst>
        </pc:spChg>
      </pc:sldChg>
      <pc:sldChg chg="modSp modNotesTx">
        <pc:chgData name="Istvan Mate BOROCZ" userId="ff49272a-ac19-4b8b-85fe-0862648a7871" providerId="ADAL" clId="{C8356618-A0E5-4193-8C34-71BFB87F2CF6}" dt="2019-01-29T09:00:27.076" v="1019" actId="20577"/>
        <pc:sldMkLst>
          <pc:docMk/>
          <pc:sldMk cId="2428155999" sldId="312"/>
        </pc:sldMkLst>
        <pc:spChg chg="mod">
          <ac:chgData name="Istvan Mate BOROCZ" userId="ff49272a-ac19-4b8b-85fe-0862648a7871" providerId="ADAL" clId="{C8356618-A0E5-4193-8C34-71BFB87F2CF6}" dt="2019-01-29T08:59:14.310" v="828" actId="14"/>
          <ac:spMkLst>
            <pc:docMk/>
            <pc:sldMk cId="2428155999" sldId="312"/>
            <ac:spMk id="3" creationId="{00000000-0000-0000-0000-000000000000}"/>
          </ac:spMkLst>
        </pc:spChg>
      </pc:sldChg>
      <pc:sldChg chg="modSp modNotesTx">
        <pc:chgData name="Istvan Mate BOROCZ" userId="ff49272a-ac19-4b8b-85fe-0862648a7871" providerId="ADAL" clId="{C8356618-A0E5-4193-8C34-71BFB87F2CF6}" dt="2019-01-29T10:23:48.940" v="1726" actId="20577"/>
        <pc:sldMkLst>
          <pc:docMk/>
          <pc:sldMk cId="1181450898" sldId="313"/>
        </pc:sldMkLst>
        <pc:spChg chg="mod">
          <ac:chgData name="Istvan Mate BOROCZ" userId="ff49272a-ac19-4b8b-85fe-0862648a7871" providerId="ADAL" clId="{C8356618-A0E5-4193-8C34-71BFB87F2CF6}" dt="2019-01-29T10:06:30.762" v="1707" actId="20577"/>
          <ac:spMkLst>
            <pc:docMk/>
            <pc:sldMk cId="1181450898" sldId="313"/>
            <ac:spMk id="3" creationId="{00000000-0000-0000-0000-000000000000}"/>
          </ac:spMkLst>
        </pc:spChg>
      </pc:sldChg>
      <pc:sldChg chg="addSp delSp modSp add">
        <pc:chgData name="Istvan Mate BOROCZ" userId="ff49272a-ac19-4b8b-85fe-0862648a7871" providerId="ADAL" clId="{C8356618-A0E5-4193-8C34-71BFB87F2CF6}" dt="2019-01-29T09:08:36.838" v="1034"/>
        <pc:sldMkLst>
          <pc:docMk/>
          <pc:sldMk cId="4262038090" sldId="429"/>
        </pc:sldMkLst>
        <pc:spChg chg="mod">
          <ac:chgData name="Istvan Mate BOROCZ" userId="ff49272a-ac19-4b8b-85fe-0862648a7871" providerId="ADAL" clId="{C8356618-A0E5-4193-8C34-71BFB87F2CF6}" dt="2019-01-29T09:08:35.607" v="1033" actId="14100"/>
          <ac:spMkLst>
            <pc:docMk/>
            <pc:sldMk cId="4262038090" sldId="429"/>
            <ac:spMk id="2" creationId="{D29D0B76-619F-446B-BE14-0E95604796B0}"/>
          </ac:spMkLst>
        </pc:spChg>
        <pc:spChg chg="add del mod">
          <ac:chgData name="Istvan Mate BOROCZ" userId="ff49272a-ac19-4b8b-85fe-0862648a7871" providerId="ADAL" clId="{C8356618-A0E5-4193-8C34-71BFB87F2CF6}" dt="2019-01-29T09:08:36.838" v="1034"/>
          <ac:spMkLst>
            <pc:docMk/>
            <pc:sldMk cId="4262038090" sldId="429"/>
            <ac:spMk id="3" creationId="{4BED7F6F-E3A7-4C04-9EE0-B210175546F0}"/>
          </ac:spMkLst>
        </pc:spChg>
        <pc:spChg chg="add del mod">
          <ac:chgData name="Istvan Mate BOROCZ" userId="ff49272a-ac19-4b8b-85fe-0862648a7871" providerId="ADAL" clId="{C8356618-A0E5-4193-8C34-71BFB87F2CF6}" dt="2019-01-29T09:08:36.838" v="1034"/>
          <ac:spMkLst>
            <pc:docMk/>
            <pc:sldMk cId="4262038090" sldId="429"/>
            <ac:spMk id="4" creationId="{811436A3-E63D-4A8B-A35B-5121CBD3C251}"/>
          </ac:spMkLst>
        </pc:spChg>
        <pc:picChg chg="mod">
          <ac:chgData name="Istvan Mate BOROCZ" userId="ff49272a-ac19-4b8b-85fe-0862648a7871" providerId="ADAL" clId="{C8356618-A0E5-4193-8C34-71BFB87F2CF6}" dt="2019-01-29T09:08:33.255" v="1032" actId="1076"/>
          <ac:picMkLst>
            <pc:docMk/>
            <pc:sldMk cId="4262038090" sldId="429"/>
            <ac:picMk id="7" creationId="{9129A30B-2213-4DCE-928B-0C72FCCA91AC}"/>
          </ac:picMkLst>
        </pc:picChg>
      </pc:sldChg>
      <pc:sldChg chg="addSp delSp modSp add">
        <pc:chgData name="Istvan Mate BOROCZ" userId="ff49272a-ac19-4b8b-85fe-0862648a7871" providerId="ADAL" clId="{C8356618-A0E5-4193-8C34-71BFB87F2CF6}" dt="2019-01-29T09:08:39.576" v="1035"/>
        <pc:sldMkLst>
          <pc:docMk/>
          <pc:sldMk cId="2109859418" sldId="430"/>
        </pc:sldMkLst>
        <pc:spChg chg="mod">
          <ac:chgData name="Istvan Mate BOROCZ" userId="ff49272a-ac19-4b8b-85fe-0862648a7871" providerId="ADAL" clId="{C8356618-A0E5-4193-8C34-71BFB87F2CF6}" dt="2019-01-25T11:27:05.044" v="2" actId="27636"/>
          <ac:spMkLst>
            <pc:docMk/>
            <pc:sldMk cId="2109859418" sldId="430"/>
            <ac:spMk id="2" creationId="{591414BB-84F8-4A61-BB85-662AD33492CB}"/>
          </ac:spMkLst>
        </pc:spChg>
        <pc:spChg chg="add del mod">
          <ac:chgData name="Istvan Mate BOROCZ" userId="ff49272a-ac19-4b8b-85fe-0862648a7871" providerId="ADAL" clId="{C8356618-A0E5-4193-8C34-71BFB87F2CF6}" dt="2019-01-29T09:08:39.576" v="1035"/>
          <ac:spMkLst>
            <pc:docMk/>
            <pc:sldMk cId="2109859418" sldId="430"/>
            <ac:spMk id="3" creationId="{65A18F9F-3483-4E40-8BF6-F986AAE69924}"/>
          </ac:spMkLst>
        </pc:spChg>
        <pc:spChg chg="add del mod">
          <ac:chgData name="Istvan Mate BOROCZ" userId="ff49272a-ac19-4b8b-85fe-0862648a7871" providerId="ADAL" clId="{C8356618-A0E5-4193-8C34-71BFB87F2CF6}" dt="2019-01-29T09:08:39.576" v="1035"/>
          <ac:spMkLst>
            <pc:docMk/>
            <pc:sldMk cId="2109859418" sldId="430"/>
            <ac:spMk id="4" creationId="{C535FF2E-73BE-4786-B961-A5E7E3B8C1CD}"/>
          </ac:spMkLst>
        </pc:spChg>
      </pc:sldChg>
      <pc:sldChg chg="modSp modNotesTx">
        <pc:chgData name="Istvan Mate BOROCZ" userId="ff49272a-ac19-4b8b-85fe-0862648a7871" providerId="ADAL" clId="{C8356618-A0E5-4193-8C34-71BFB87F2CF6}" dt="2019-01-29T10:03:08.821" v="1653" actId="20577"/>
        <pc:sldMkLst>
          <pc:docMk/>
          <pc:sldMk cId="33286011" sldId="435"/>
        </pc:sldMkLst>
        <pc:spChg chg="mod">
          <ac:chgData name="Istvan Mate BOROCZ" userId="ff49272a-ac19-4b8b-85fe-0862648a7871" providerId="ADAL" clId="{C8356618-A0E5-4193-8C34-71BFB87F2CF6}" dt="2019-01-29T09:29:09.938" v="1194" actId="113"/>
          <ac:spMkLst>
            <pc:docMk/>
            <pc:sldMk cId="33286011" sldId="435"/>
            <ac:spMk id="6" creationId="{A5B222A1-F8D0-4E13-9054-A0C5BB1FFF5B}"/>
          </ac:spMkLst>
        </pc:spChg>
      </pc:sldChg>
      <pc:sldChg chg="del">
        <pc:chgData name="Istvan Mate BOROCZ" userId="ff49272a-ac19-4b8b-85fe-0862648a7871" providerId="ADAL" clId="{C8356618-A0E5-4193-8C34-71BFB87F2CF6}" dt="2019-01-29T09:09:31.835" v="1075" actId="2696"/>
        <pc:sldMkLst>
          <pc:docMk/>
          <pc:sldMk cId="3010072247" sldId="438"/>
        </pc:sldMkLst>
      </pc:sldChg>
      <pc:sldChg chg="modNotesTx">
        <pc:chgData name="Istvan Mate BOROCZ" userId="ff49272a-ac19-4b8b-85fe-0862648a7871" providerId="ADAL" clId="{C8356618-A0E5-4193-8C34-71BFB87F2CF6}" dt="2019-01-29T08:48:31.081" v="809" actId="20577"/>
        <pc:sldMkLst>
          <pc:docMk/>
          <pc:sldMk cId="3851818884" sldId="513"/>
        </pc:sldMkLst>
      </pc:sldChg>
      <pc:sldChg chg="modNotesTx">
        <pc:chgData name="Istvan Mate BOROCZ" userId="ff49272a-ac19-4b8b-85fe-0862648a7871" providerId="ADAL" clId="{C8356618-A0E5-4193-8C34-71BFB87F2CF6}" dt="2019-01-29T08:17:13.870" v="287" actId="20577"/>
        <pc:sldMkLst>
          <pc:docMk/>
          <pc:sldMk cId="822114496" sldId="514"/>
        </pc:sldMkLst>
      </pc:sldChg>
      <pc:sldChg chg="modNotesTx">
        <pc:chgData name="Istvan Mate BOROCZ" userId="ff49272a-ac19-4b8b-85fe-0862648a7871" providerId="ADAL" clId="{C8356618-A0E5-4193-8C34-71BFB87F2CF6}" dt="2019-01-29T08:17:17.829" v="293" actId="20577"/>
        <pc:sldMkLst>
          <pc:docMk/>
          <pc:sldMk cId="330753462" sldId="515"/>
        </pc:sldMkLst>
      </pc:sldChg>
      <pc:sldChg chg="modNotesTx">
        <pc:chgData name="Istvan Mate BOROCZ" userId="ff49272a-ac19-4b8b-85fe-0862648a7871" providerId="ADAL" clId="{C8356618-A0E5-4193-8C34-71BFB87F2CF6}" dt="2019-01-29T10:03:19.535" v="1660" actId="20577"/>
        <pc:sldMkLst>
          <pc:docMk/>
          <pc:sldMk cId="1232335242" sldId="516"/>
        </pc:sldMkLst>
      </pc:sldChg>
      <pc:sldChg chg="modNotesTx">
        <pc:chgData name="Istvan Mate BOROCZ" userId="ff49272a-ac19-4b8b-85fe-0862648a7871" providerId="ADAL" clId="{C8356618-A0E5-4193-8C34-71BFB87F2CF6}" dt="2019-01-29T08:37:10.532" v="538" actId="313"/>
        <pc:sldMkLst>
          <pc:docMk/>
          <pc:sldMk cId="1345164764" sldId="517"/>
        </pc:sldMkLst>
      </pc:sldChg>
      <pc:sldChg chg="modSp modNotesTx">
        <pc:chgData name="Istvan Mate BOROCZ" userId="ff49272a-ac19-4b8b-85fe-0862648a7871" providerId="ADAL" clId="{C8356618-A0E5-4193-8C34-71BFB87F2CF6}" dt="2019-01-29T08:48:11.219" v="799" actId="20577"/>
        <pc:sldMkLst>
          <pc:docMk/>
          <pc:sldMk cId="4258951103" sldId="520"/>
        </pc:sldMkLst>
        <pc:spChg chg="mod">
          <ac:chgData name="Istvan Mate BOROCZ" userId="ff49272a-ac19-4b8b-85fe-0862648a7871" providerId="ADAL" clId="{C8356618-A0E5-4193-8C34-71BFB87F2CF6}" dt="2019-01-29T08:45:54.082" v="544" actId="113"/>
          <ac:spMkLst>
            <pc:docMk/>
            <pc:sldMk cId="4258951103" sldId="520"/>
            <ac:spMk id="3" creationId="{29B771F8-075B-E846-8659-24BF8B41E5A4}"/>
          </ac:spMkLst>
        </pc:spChg>
      </pc:sldChg>
      <pc:sldChg chg="modSp modNotesTx">
        <pc:chgData name="Istvan Mate BOROCZ" userId="ff49272a-ac19-4b8b-85fe-0862648a7871" providerId="ADAL" clId="{C8356618-A0E5-4193-8C34-71BFB87F2CF6}" dt="2019-01-29T09:39:21.413" v="1332" actId="20577"/>
        <pc:sldMkLst>
          <pc:docMk/>
          <pc:sldMk cId="3156094623" sldId="521"/>
        </pc:sldMkLst>
        <pc:spChg chg="mod">
          <ac:chgData name="Istvan Mate BOROCZ" userId="ff49272a-ac19-4b8b-85fe-0862648a7871" providerId="ADAL" clId="{C8356618-A0E5-4193-8C34-71BFB87F2CF6}" dt="2019-01-29T09:39:15.786" v="1326" actId="113"/>
          <ac:spMkLst>
            <pc:docMk/>
            <pc:sldMk cId="3156094623" sldId="521"/>
            <ac:spMk id="6" creationId="{CA313936-7B9C-0440-BADA-586D7F83995C}"/>
          </ac:spMkLst>
        </pc:spChg>
      </pc:sldChg>
      <pc:sldChg chg="modSp modNotesTx">
        <pc:chgData name="Istvan Mate BOROCZ" userId="ff49272a-ac19-4b8b-85fe-0862648a7871" providerId="ADAL" clId="{C8356618-A0E5-4193-8C34-71BFB87F2CF6}" dt="2019-01-29T10:02:50.093" v="1636" actId="20577"/>
        <pc:sldMkLst>
          <pc:docMk/>
          <pc:sldMk cId="442925378" sldId="522"/>
        </pc:sldMkLst>
        <pc:spChg chg="mod">
          <ac:chgData name="Istvan Mate BOROCZ" userId="ff49272a-ac19-4b8b-85fe-0862648a7871" providerId="ADAL" clId="{C8356618-A0E5-4193-8C34-71BFB87F2CF6}" dt="2019-01-29T09:43:33.858" v="1337" actId="113"/>
          <ac:spMkLst>
            <pc:docMk/>
            <pc:sldMk cId="442925378" sldId="522"/>
            <ac:spMk id="3" creationId="{856769CE-12F7-E84A-AAC2-0E34EA8A151F}"/>
          </ac:spMkLst>
        </pc:spChg>
      </pc:sldChg>
      <pc:sldChg chg="modSp modNotesTx">
        <pc:chgData name="Istvan Mate BOROCZ" userId="ff49272a-ac19-4b8b-85fe-0862648a7871" providerId="ADAL" clId="{C8356618-A0E5-4193-8C34-71BFB87F2CF6}" dt="2019-01-29T10:02:55.936" v="1644" actId="20577"/>
        <pc:sldMkLst>
          <pc:docMk/>
          <pc:sldMk cId="3598433523" sldId="523"/>
        </pc:sldMkLst>
        <pc:spChg chg="mod">
          <ac:chgData name="Istvan Mate BOROCZ" userId="ff49272a-ac19-4b8b-85fe-0862648a7871" providerId="ADAL" clId="{C8356618-A0E5-4193-8C34-71BFB87F2CF6}" dt="2019-01-29T09:44:10.666" v="1343" actId="113"/>
          <ac:spMkLst>
            <pc:docMk/>
            <pc:sldMk cId="3598433523" sldId="523"/>
            <ac:spMk id="3" creationId="{EB240227-15A7-BB4F-8C19-CB1D93A13720}"/>
          </ac:spMkLst>
        </pc:spChg>
      </pc:sldChg>
      <pc:sldChg chg="modSp modNotesTx">
        <pc:chgData name="Istvan Mate BOROCZ" userId="ff49272a-ac19-4b8b-85fe-0862648a7871" providerId="ADAL" clId="{C8356618-A0E5-4193-8C34-71BFB87F2CF6}" dt="2019-01-29T10:02:38.987" v="1628" actId="113"/>
        <pc:sldMkLst>
          <pc:docMk/>
          <pc:sldMk cId="1082517078" sldId="524"/>
        </pc:sldMkLst>
        <pc:spChg chg="mod">
          <ac:chgData name="Istvan Mate BOROCZ" userId="ff49272a-ac19-4b8b-85fe-0862648a7871" providerId="ADAL" clId="{C8356618-A0E5-4193-8C34-71BFB87F2CF6}" dt="2019-01-29T09:50:45.405" v="1464" actId="113"/>
          <ac:spMkLst>
            <pc:docMk/>
            <pc:sldMk cId="1082517078" sldId="524"/>
            <ac:spMk id="3" creationId="{3D372DCA-2CB2-D345-9DA5-9459A4BB949B}"/>
          </ac:spMkLst>
        </pc:spChg>
      </pc:sldChg>
      <pc:sldChg chg="modSp modNotesTx">
        <pc:chgData name="Istvan Mate BOROCZ" userId="ff49272a-ac19-4b8b-85fe-0862648a7871" providerId="ADAL" clId="{C8356618-A0E5-4193-8C34-71BFB87F2CF6}" dt="2019-01-29T10:31:46.833" v="1914" actId="20577"/>
        <pc:sldMkLst>
          <pc:docMk/>
          <pc:sldMk cId="587654128" sldId="525"/>
        </pc:sldMkLst>
        <pc:spChg chg="mod">
          <ac:chgData name="Istvan Mate BOROCZ" userId="ff49272a-ac19-4b8b-85fe-0862648a7871" providerId="ADAL" clId="{C8356618-A0E5-4193-8C34-71BFB87F2CF6}" dt="2019-01-29T10:31:07.188" v="1787" actId="113"/>
          <ac:spMkLst>
            <pc:docMk/>
            <pc:sldMk cId="587654128" sldId="525"/>
            <ac:spMk id="3" creationId="{9D3A21B8-D2ED-1544-BAE8-A492698313C3}"/>
          </ac:spMkLst>
        </pc:spChg>
      </pc:sldChg>
      <pc:sldChg chg="modSp modNotesTx">
        <pc:chgData name="Istvan Mate BOROCZ" userId="ff49272a-ac19-4b8b-85fe-0862648a7871" providerId="ADAL" clId="{C8356618-A0E5-4193-8C34-71BFB87F2CF6}" dt="2019-01-29T10:44:35.216" v="2175" actId="20577"/>
        <pc:sldMkLst>
          <pc:docMk/>
          <pc:sldMk cId="3958290631" sldId="526"/>
        </pc:sldMkLst>
        <pc:spChg chg="mod">
          <ac:chgData name="Istvan Mate BOROCZ" userId="ff49272a-ac19-4b8b-85fe-0862648a7871" providerId="ADAL" clId="{C8356618-A0E5-4193-8C34-71BFB87F2CF6}" dt="2019-01-29T10:44:35.216" v="2175" actId="20577"/>
          <ac:spMkLst>
            <pc:docMk/>
            <pc:sldMk cId="3958290631" sldId="526"/>
            <ac:spMk id="3" creationId="{562389FD-A909-594C-A146-2CDA4085F5AB}"/>
          </ac:spMkLst>
        </pc:spChg>
      </pc:sldChg>
      <pc:sldChg chg="modSp modNotesTx">
        <pc:chgData name="Istvan Mate BOROCZ" userId="ff49272a-ac19-4b8b-85fe-0862648a7871" providerId="ADAL" clId="{C8356618-A0E5-4193-8C34-71BFB87F2CF6}" dt="2019-01-29T10:46:47.312" v="2190" actId="20577"/>
        <pc:sldMkLst>
          <pc:docMk/>
          <pc:sldMk cId="2366596037" sldId="527"/>
        </pc:sldMkLst>
        <pc:spChg chg="mod">
          <ac:chgData name="Istvan Mate BOROCZ" userId="ff49272a-ac19-4b8b-85fe-0862648a7871" providerId="ADAL" clId="{C8356618-A0E5-4193-8C34-71BFB87F2CF6}" dt="2019-01-29T10:45:43.448" v="2183" actId="20577"/>
          <ac:spMkLst>
            <pc:docMk/>
            <pc:sldMk cId="2366596037" sldId="527"/>
            <ac:spMk id="3" creationId="{0357EB89-E61F-104B-958B-66EF932D9BC8}"/>
          </ac:spMkLst>
        </pc:spChg>
      </pc:sldChg>
      <pc:sldChg chg="modSp modNotesTx">
        <pc:chgData name="Istvan Mate BOROCZ" userId="ff49272a-ac19-4b8b-85fe-0862648a7871" providerId="ADAL" clId="{C8356618-A0E5-4193-8C34-71BFB87F2CF6}" dt="2019-01-29T10:47:51.697" v="2208" actId="113"/>
        <pc:sldMkLst>
          <pc:docMk/>
          <pc:sldMk cId="1478527809" sldId="528"/>
        </pc:sldMkLst>
        <pc:spChg chg="mod">
          <ac:chgData name="Istvan Mate BOROCZ" userId="ff49272a-ac19-4b8b-85fe-0862648a7871" providerId="ADAL" clId="{C8356618-A0E5-4193-8C34-71BFB87F2CF6}" dt="2019-01-29T10:47:51.697" v="2208" actId="113"/>
          <ac:spMkLst>
            <pc:docMk/>
            <pc:sldMk cId="1478527809" sldId="528"/>
            <ac:spMk id="3" creationId="{3C62A0CC-7E9E-0C43-8FB8-E051D3900AD1}"/>
          </ac:spMkLst>
        </pc:spChg>
      </pc:sldChg>
      <pc:sldChg chg="addSp delSp modSp modNotesTx">
        <pc:chgData name="Istvan Mate BOROCZ" userId="ff49272a-ac19-4b8b-85fe-0862648a7871" providerId="ADAL" clId="{C8356618-A0E5-4193-8C34-71BFB87F2CF6}" dt="2019-01-29T08:35:55.607" v="444" actId="20577"/>
        <pc:sldMkLst>
          <pc:docMk/>
          <pc:sldMk cId="874198608" sldId="534"/>
        </pc:sldMkLst>
        <pc:spChg chg="del mod">
          <ac:chgData name="Istvan Mate BOROCZ" userId="ff49272a-ac19-4b8b-85fe-0862648a7871" providerId="ADAL" clId="{C8356618-A0E5-4193-8C34-71BFB87F2CF6}" dt="2019-01-29T08:35:03.913" v="295" actId="931"/>
          <ac:spMkLst>
            <pc:docMk/>
            <pc:sldMk cId="874198608" sldId="534"/>
            <ac:spMk id="3" creationId="{19072C30-4977-4E39-AB60-5B82ACAD7427}"/>
          </ac:spMkLst>
        </pc:spChg>
        <pc:picChg chg="add mod">
          <ac:chgData name="Istvan Mate BOROCZ" userId="ff49272a-ac19-4b8b-85fe-0862648a7871" providerId="ADAL" clId="{C8356618-A0E5-4193-8C34-71BFB87F2CF6}" dt="2019-01-29T08:35:03.913" v="295" actId="931"/>
          <ac:picMkLst>
            <pc:docMk/>
            <pc:sldMk cId="874198608" sldId="534"/>
            <ac:picMk id="5" creationId="{C8CB17B4-0AFE-4134-BE62-C7542961B0F7}"/>
          </ac:picMkLst>
        </pc:picChg>
      </pc:sldChg>
      <pc:sldChg chg="modNotesTx">
        <pc:chgData name="Istvan Mate BOROCZ" userId="ff49272a-ac19-4b8b-85fe-0862648a7871" providerId="ADAL" clId="{C8356618-A0E5-4193-8C34-71BFB87F2CF6}" dt="2019-01-29T09:09:01.246" v="1074" actId="20577"/>
        <pc:sldMkLst>
          <pc:docMk/>
          <pc:sldMk cId="1281957899" sldId="536"/>
        </pc:sldMkLst>
      </pc:sldChg>
      <pc:sldChg chg="modSp modNotesTx">
        <pc:chgData name="Istvan Mate BOROCZ" userId="ff49272a-ac19-4b8b-85fe-0862648a7871" providerId="ADAL" clId="{C8356618-A0E5-4193-8C34-71BFB87F2CF6}" dt="2019-01-29T09:27:28.393" v="1186" actId="113"/>
        <pc:sldMkLst>
          <pc:docMk/>
          <pc:sldMk cId="1700529483" sldId="537"/>
        </pc:sldMkLst>
        <pc:spChg chg="mod">
          <ac:chgData name="Istvan Mate BOROCZ" userId="ff49272a-ac19-4b8b-85fe-0862648a7871" providerId="ADAL" clId="{C8356618-A0E5-4193-8C34-71BFB87F2CF6}" dt="2019-01-29T09:27:28.393" v="1186" actId="113"/>
          <ac:spMkLst>
            <pc:docMk/>
            <pc:sldMk cId="1700529483" sldId="537"/>
            <ac:spMk id="3" creationId="{9D5164C6-42FF-4F7E-B310-680FC008A714}"/>
          </ac:spMkLst>
        </pc:spChg>
      </pc:sldChg>
      <pc:sldChg chg="modSp modNotesTx">
        <pc:chgData name="Istvan Mate BOROCZ" userId="ff49272a-ac19-4b8b-85fe-0862648a7871" providerId="ADAL" clId="{C8356618-A0E5-4193-8C34-71BFB87F2CF6}" dt="2019-01-29T09:38:12.517" v="1299" actId="20577"/>
        <pc:sldMkLst>
          <pc:docMk/>
          <pc:sldMk cId="2814903227" sldId="538"/>
        </pc:sldMkLst>
        <pc:spChg chg="mod">
          <ac:chgData name="Istvan Mate BOROCZ" userId="ff49272a-ac19-4b8b-85fe-0862648a7871" providerId="ADAL" clId="{C8356618-A0E5-4193-8C34-71BFB87F2CF6}" dt="2019-01-29T09:37:29.125" v="1297" actId="27636"/>
          <ac:spMkLst>
            <pc:docMk/>
            <pc:sldMk cId="2814903227" sldId="538"/>
            <ac:spMk id="6" creationId="{EBF88D45-3056-4957-A8D6-E57D3870EDD5}"/>
          </ac:spMkLst>
        </pc:spChg>
      </pc:sldChg>
      <pc:sldChg chg="modSp">
        <pc:chgData name="Istvan Mate BOROCZ" userId="ff49272a-ac19-4b8b-85fe-0862648a7871" providerId="ADAL" clId="{C8356618-A0E5-4193-8C34-71BFB87F2CF6}" dt="2019-01-29T09:50:10.485" v="1459" actId="20577"/>
        <pc:sldMkLst>
          <pc:docMk/>
          <pc:sldMk cId="3111311240" sldId="539"/>
        </pc:sldMkLst>
        <pc:spChg chg="mod">
          <ac:chgData name="Istvan Mate BOROCZ" userId="ff49272a-ac19-4b8b-85fe-0862648a7871" providerId="ADAL" clId="{C8356618-A0E5-4193-8C34-71BFB87F2CF6}" dt="2019-01-29T09:50:10.485" v="1459" actId="20577"/>
          <ac:spMkLst>
            <pc:docMk/>
            <pc:sldMk cId="3111311240" sldId="539"/>
            <ac:spMk id="3" creationId="{A40C9A10-5AA1-42D4-9C15-0ED84AED9A39}"/>
          </ac:spMkLst>
        </pc:spChg>
      </pc:sldChg>
      <pc:sldChg chg="modSp">
        <pc:chgData name="Istvan Mate BOROCZ" userId="ff49272a-ac19-4b8b-85fe-0862648a7871" providerId="ADAL" clId="{C8356618-A0E5-4193-8C34-71BFB87F2CF6}" dt="2019-01-29T10:01:17.276" v="1586" actId="20577"/>
        <pc:sldMkLst>
          <pc:docMk/>
          <pc:sldMk cId="3036422818" sldId="540"/>
        </pc:sldMkLst>
        <pc:spChg chg="mod">
          <ac:chgData name="Istvan Mate BOROCZ" userId="ff49272a-ac19-4b8b-85fe-0862648a7871" providerId="ADAL" clId="{C8356618-A0E5-4193-8C34-71BFB87F2CF6}" dt="2019-01-29T10:01:17.276" v="1586" actId="20577"/>
          <ac:spMkLst>
            <pc:docMk/>
            <pc:sldMk cId="3036422818" sldId="540"/>
            <ac:spMk id="3" creationId="{F08196AD-1024-4DE3-B05D-428D5BB0B5DB}"/>
          </ac:spMkLst>
        </pc:spChg>
      </pc:sldChg>
      <pc:sldChg chg="modSp modNotesTx">
        <pc:chgData name="Istvan Mate BOROCZ" userId="ff49272a-ac19-4b8b-85fe-0862648a7871" providerId="ADAL" clId="{C8356618-A0E5-4193-8C34-71BFB87F2CF6}" dt="2019-01-29T10:26:18.213" v="1777" actId="114"/>
        <pc:sldMkLst>
          <pc:docMk/>
          <pc:sldMk cId="1624114433" sldId="541"/>
        </pc:sldMkLst>
        <pc:spChg chg="mod">
          <ac:chgData name="Istvan Mate BOROCZ" userId="ff49272a-ac19-4b8b-85fe-0862648a7871" providerId="ADAL" clId="{C8356618-A0E5-4193-8C34-71BFB87F2CF6}" dt="2019-01-29T10:26:18.213" v="1777" actId="114"/>
          <ac:spMkLst>
            <pc:docMk/>
            <pc:sldMk cId="1624114433" sldId="541"/>
            <ac:spMk id="3" creationId="{5D7FDB3D-2B6A-4792-BA4A-236D8A38F7D2}"/>
          </ac:spMkLst>
        </pc:spChg>
      </pc:sldChg>
      <pc:sldChg chg="modSp">
        <pc:chgData name="Istvan Mate BOROCZ" userId="ff49272a-ac19-4b8b-85fe-0862648a7871" providerId="ADAL" clId="{C8356618-A0E5-4193-8C34-71BFB87F2CF6}" dt="2019-01-29T10:33:35.385" v="2154" actId="20577"/>
        <pc:sldMkLst>
          <pc:docMk/>
          <pc:sldMk cId="1601298476" sldId="542"/>
        </pc:sldMkLst>
        <pc:spChg chg="mod">
          <ac:chgData name="Istvan Mate BOROCZ" userId="ff49272a-ac19-4b8b-85fe-0862648a7871" providerId="ADAL" clId="{C8356618-A0E5-4193-8C34-71BFB87F2CF6}" dt="2019-01-29T10:33:35.385" v="2154" actId="20577"/>
          <ac:spMkLst>
            <pc:docMk/>
            <pc:sldMk cId="1601298476" sldId="542"/>
            <ac:spMk id="3" creationId="{A85E0E71-375E-44C2-BD1F-DA707A4ACA09}"/>
          </ac:spMkLst>
        </pc:spChg>
      </pc:sldChg>
      <pc:sldChg chg="modNotesTx">
        <pc:chgData name="Istvan Mate BOROCZ" userId="ff49272a-ac19-4b8b-85fe-0862648a7871" providerId="ADAL" clId="{C8356618-A0E5-4193-8C34-71BFB87F2CF6}" dt="2019-01-29T11:02:53.871" v="2551" actId="20577"/>
        <pc:sldMkLst>
          <pc:docMk/>
          <pc:sldMk cId="3946554559" sldId="547"/>
        </pc:sldMkLst>
      </pc:sldChg>
      <pc:sldChg chg="modNotesTx">
        <pc:chgData name="Istvan Mate BOROCZ" userId="ff49272a-ac19-4b8b-85fe-0862648a7871" providerId="ADAL" clId="{C8356618-A0E5-4193-8C34-71BFB87F2CF6}" dt="2019-01-29T11:03:42.161" v="2613" actId="20577"/>
        <pc:sldMkLst>
          <pc:docMk/>
          <pc:sldMk cId="727627267" sldId="548"/>
        </pc:sldMkLst>
      </pc:sldChg>
      <pc:sldChg chg="modSp modNotesTx">
        <pc:chgData name="Istvan Mate BOROCZ" userId="ff49272a-ac19-4b8b-85fe-0862648a7871" providerId="ADAL" clId="{C8356618-A0E5-4193-8C34-71BFB87F2CF6}" dt="2019-01-29T11:06:51.327" v="2626" actId="20577"/>
        <pc:sldMkLst>
          <pc:docMk/>
          <pc:sldMk cId="838606292" sldId="549"/>
        </pc:sldMkLst>
        <pc:spChg chg="mod">
          <ac:chgData name="Istvan Mate BOROCZ" userId="ff49272a-ac19-4b8b-85fe-0862648a7871" providerId="ADAL" clId="{C8356618-A0E5-4193-8C34-71BFB87F2CF6}" dt="2019-01-29T11:05:24.520" v="2624" actId="113"/>
          <ac:spMkLst>
            <pc:docMk/>
            <pc:sldMk cId="838606292" sldId="549"/>
            <ac:spMk id="3" creationId="{B6D4EE08-DCB3-4F78-B4AB-DB41A754FC81}"/>
          </ac:spMkLst>
        </pc:spChg>
      </pc:sldChg>
      <pc:sldChg chg="modNotesTx">
        <pc:chgData name="Istvan Mate BOROCZ" userId="ff49272a-ac19-4b8b-85fe-0862648a7871" providerId="ADAL" clId="{C8356618-A0E5-4193-8C34-71BFB87F2CF6}" dt="2019-01-29T10:49:08.047" v="2236" actId="20577"/>
        <pc:sldMkLst>
          <pc:docMk/>
          <pc:sldMk cId="270096534" sldId="551"/>
        </pc:sldMkLst>
      </pc:sldChg>
      <pc:sldChg chg="modSp add">
        <pc:chgData name="Istvan Mate BOROCZ" userId="ff49272a-ac19-4b8b-85fe-0862648a7871" providerId="ADAL" clId="{C8356618-A0E5-4193-8C34-71BFB87F2CF6}" dt="2019-01-25T11:27:11.692" v="4" actId="27636"/>
        <pc:sldMkLst>
          <pc:docMk/>
          <pc:sldMk cId="1735389616" sldId="552"/>
        </pc:sldMkLst>
        <pc:spChg chg="mod">
          <ac:chgData name="Istvan Mate BOROCZ" userId="ff49272a-ac19-4b8b-85fe-0862648a7871" providerId="ADAL" clId="{C8356618-A0E5-4193-8C34-71BFB87F2CF6}" dt="2019-01-25T11:27:11.692" v="4" actId="27636"/>
          <ac:spMkLst>
            <pc:docMk/>
            <pc:sldMk cId="1735389616" sldId="552"/>
            <ac:spMk id="2" creationId="{00000000-0000-0000-0000-000000000000}"/>
          </ac:spMkLst>
        </pc:spChg>
      </pc:sldChg>
      <pc:sldChg chg="add">
        <pc:chgData name="Istvan Mate BOROCZ" userId="ff49272a-ac19-4b8b-85fe-0862648a7871" providerId="ADAL" clId="{C8356618-A0E5-4193-8C34-71BFB87F2CF6}" dt="2019-01-29T06:47:39.541" v="5"/>
        <pc:sldMkLst>
          <pc:docMk/>
          <pc:sldMk cId="1186317348" sldId="553"/>
        </pc:sldMkLst>
      </pc:sldChg>
      <pc:sldChg chg="add">
        <pc:chgData name="Istvan Mate BOROCZ" userId="ff49272a-ac19-4b8b-85fe-0862648a7871" providerId="ADAL" clId="{C8356618-A0E5-4193-8C34-71BFB87F2CF6}" dt="2019-01-29T09:03:19.047" v="1025"/>
        <pc:sldMkLst>
          <pc:docMk/>
          <pc:sldMk cId="2448872546" sldId="554"/>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CCD6-394D-264D-B6EB-86AE4D5D37BF}"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F0384-9887-4347-BCA7-C19CDF5955B7}" type="slidenum">
              <a:rPr lang="en-US" smtClean="0"/>
              <a:t>‹#›</a:t>
            </a:fld>
            <a:endParaRPr lang="en-US"/>
          </a:p>
        </p:txBody>
      </p:sp>
    </p:spTree>
    <p:extLst>
      <p:ext uri="{BB962C8B-B14F-4D97-AF65-F5344CB8AC3E}">
        <p14:creationId xmlns:p14="http://schemas.microsoft.com/office/powerpoint/2010/main" val="259741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nil.fr/en/cnils-restricted-committee-imposes-financial-penalty-50-million-euros-against-google-ll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chr.coe.int/Documents/FS_Data_ENG.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583267"/>
          </a:xfrm>
        </p:spPr>
        <p:txBody>
          <a:bodyPr/>
          <a:lstStyle/>
          <a:p>
            <a:pPr algn="just"/>
            <a:r>
              <a:rPr lang="hu-HU" dirty="0"/>
              <a:t>A képzési anyag a STAR (</a:t>
            </a:r>
            <a:r>
              <a:rPr lang="hu-HU" dirty="0" err="1"/>
              <a:t>Support</a:t>
            </a:r>
            <a:r>
              <a:rPr lang="hu-HU" dirty="0"/>
              <a:t> </a:t>
            </a:r>
            <a:r>
              <a:rPr lang="hu-HU" dirty="0" err="1"/>
              <a:t>Training</a:t>
            </a:r>
            <a:r>
              <a:rPr lang="hu-HU" dirty="0"/>
              <a:t> </a:t>
            </a:r>
            <a:r>
              <a:rPr lang="hu-HU" dirty="0" err="1"/>
              <a:t>Activities</a:t>
            </a:r>
            <a:r>
              <a:rPr lang="hu-HU" dirty="0"/>
              <a:t> </a:t>
            </a:r>
            <a:r>
              <a:rPr lang="hu-HU" dirty="0" err="1"/>
              <a:t>on</a:t>
            </a:r>
            <a:r>
              <a:rPr lang="hu-HU" dirty="0"/>
              <a:t> </a:t>
            </a:r>
            <a:r>
              <a:rPr lang="hu-HU" dirty="0" err="1"/>
              <a:t>the</a:t>
            </a:r>
            <a:r>
              <a:rPr lang="hu-HU" dirty="0"/>
              <a:t> </a:t>
            </a:r>
            <a:r>
              <a:rPr lang="hu-HU" dirty="0" err="1"/>
              <a:t>data</a:t>
            </a:r>
            <a:r>
              <a:rPr lang="hu-HU" dirty="0"/>
              <a:t> </a:t>
            </a:r>
            <a:r>
              <a:rPr lang="hu-HU" dirty="0" err="1"/>
              <a:t>protection</a:t>
            </a:r>
            <a:r>
              <a:rPr lang="hu-HU" dirty="0"/>
              <a:t> Reform 2017-2019) projekt keretében, az Európai Unió Jogok, Egyenlőség és Polgárság 2014-2020 programjának (REC-RDAT-TRAI-AG-2016 ) társfinanszírozásában, a 76913 számú Grant </a:t>
            </a:r>
            <a:r>
              <a:rPr lang="hu-HU" dirty="0" err="1"/>
              <a:t>Agreement</a:t>
            </a:r>
            <a:r>
              <a:rPr lang="hu-HU" dirty="0"/>
              <a:t> alatt készült. </a:t>
            </a:r>
          </a:p>
          <a:p>
            <a:pPr algn="just"/>
            <a:endParaRPr lang="hu-HU" dirty="0"/>
          </a:p>
          <a:p>
            <a:pPr algn="just"/>
            <a:r>
              <a:rPr lang="hu-HU" dirty="0"/>
              <a:t>További információk, valamint az eredeti angol nyelvű  képzési anyagok megtalálhatóak a projekt honlapján (www.project-star.eu)</a:t>
            </a:r>
          </a:p>
          <a:p>
            <a:pPr algn="just"/>
            <a:r>
              <a:rPr lang="hu-HU" dirty="0"/>
              <a:t>---</a:t>
            </a:r>
          </a:p>
          <a:p>
            <a:pPr algn="just"/>
            <a:r>
              <a:rPr lang="hu-HU" dirty="0"/>
              <a:t>Mellékelt formanyomtatványok:</a:t>
            </a:r>
          </a:p>
          <a:p>
            <a:pPr algn="just"/>
            <a:endParaRPr lang="hu-HU" dirty="0"/>
          </a:p>
          <a:p>
            <a:pPr marL="171450" indent="-171450" algn="just">
              <a:buFont typeface="Arial" panose="020B0604020202020204" pitchFamily="34" charset="0"/>
              <a:buChar char="•"/>
            </a:pPr>
            <a:r>
              <a:rPr lang="hu-HU" sz="1200" kern="1200" dirty="0">
                <a:effectLst/>
                <a:latin typeface="+mn-lt"/>
                <a:ea typeface="+mn-ea"/>
                <a:cs typeface="+mn-cs"/>
              </a:rPr>
              <a:t>meghívó – a képzés tartalmának, céljának</a:t>
            </a:r>
            <a:r>
              <a:rPr lang="hu-HU" sz="1200" kern="1200" baseline="0" dirty="0">
                <a:effectLst/>
                <a:latin typeface="+mn-lt"/>
                <a:ea typeface="+mn-ea"/>
                <a:cs typeface="+mn-cs"/>
              </a:rPr>
              <a:t> és tervezett tanulási eredményeinek leírása,</a:t>
            </a:r>
          </a:p>
          <a:p>
            <a:pPr marL="171450" indent="-171450" algn="just">
              <a:buFont typeface="Arial" panose="020B0604020202020204" pitchFamily="34" charset="0"/>
              <a:buChar char="•"/>
            </a:pPr>
            <a:r>
              <a:rPr lang="hu-HU" dirty="0"/>
              <a:t>r</a:t>
            </a:r>
            <a:r>
              <a:rPr lang="hu-HU" sz="1200" kern="1200" dirty="0">
                <a:effectLst/>
                <a:latin typeface="+mn-lt"/>
                <a:ea typeface="+mn-ea"/>
                <a:cs typeface="+mn-cs"/>
              </a:rPr>
              <a:t>észtvevők listája, mely tartalmazza az adatvédelmi hozzájárulási formanyomtatványt is,</a:t>
            </a:r>
          </a:p>
          <a:p>
            <a:pPr marL="171450" indent="-171450" algn="just">
              <a:buFont typeface="Arial" panose="020B0604020202020204" pitchFamily="34" charset="0"/>
              <a:buChar char="•"/>
            </a:pPr>
            <a:r>
              <a:rPr lang="hu-HU" dirty="0"/>
              <a:t>értékelőlap </a:t>
            </a:r>
            <a:r>
              <a:rPr lang="hu-HU" sz="1200" kern="1200" dirty="0">
                <a:effectLst/>
                <a:latin typeface="+mn-lt"/>
                <a:ea typeface="+mn-ea"/>
                <a:cs typeface="+mn-cs"/>
              </a:rPr>
              <a:t>oktatók számára,</a:t>
            </a:r>
          </a:p>
          <a:p>
            <a:pPr marL="171450" indent="-171450" algn="just">
              <a:buFont typeface="Arial" panose="020B0604020202020204" pitchFamily="34" charset="0"/>
              <a:buChar char="•"/>
            </a:pPr>
            <a:r>
              <a:rPr lang="hu-HU" dirty="0"/>
              <a:t>p</a:t>
            </a:r>
            <a:r>
              <a:rPr lang="hu-HU" sz="1200" kern="1200" noProof="0" dirty="0" err="1">
                <a:effectLst/>
                <a:latin typeface="+mn-lt"/>
                <a:ea typeface="+mn-ea"/>
                <a:cs typeface="+mn-cs"/>
              </a:rPr>
              <a:t>lakát</a:t>
            </a:r>
            <a:r>
              <a:rPr lang="hu-HU" sz="1200" kern="1200" noProof="0" dirty="0">
                <a:effectLst/>
                <a:latin typeface="+mn-lt"/>
                <a:ea typeface="+mn-ea"/>
                <a:cs typeface="+mn-cs"/>
              </a:rPr>
              <a:t>/ </a:t>
            </a:r>
            <a:r>
              <a:rPr lang="hu-HU" dirty="0"/>
              <a:t>online felhívás</a:t>
            </a:r>
            <a:r>
              <a:rPr lang="hu-HU" sz="1200" kern="1200" noProof="0" dirty="0">
                <a:effectLst/>
                <a:latin typeface="+mn-lt"/>
                <a:ea typeface="+mn-ea"/>
                <a:cs typeface="+mn-cs"/>
              </a:rPr>
              <a:t>– a képzés tartalmának, céljának és a tervezett tanulási eredmények</a:t>
            </a:r>
            <a:r>
              <a:rPr lang="hu-HU" sz="1200" kern="1200" baseline="0" noProof="0" dirty="0">
                <a:effectLst/>
                <a:latin typeface="+mn-lt"/>
                <a:ea typeface="+mn-ea"/>
                <a:cs typeface="+mn-cs"/>
              </a:rPr>
              <a:t> </a:t>
            </a:r>
            <a:r>
              <a:rPr lang="hu-HU" sz="1200" kern="1200" noProof="0" dirty="0">
                <a:effectLst/>
                <a:latin typeface="+mn-lt"/>
                <a:ea typeface="+mn-ea"/>
                <a:cs typeface="+mn-cs"/>
              </a:rPr>
              <a:t>leírása</a:t>
            </a:r>
          </a:p>
          <a:p>
            <a:pPr algn="just"/>
            <a:endParaRPr lang="hu-HU" dirty="0"/>
          </a:p>
          <a:p>
            <a:pPr lvl="0" algn="just"/>
            <a:r>
              <a:rPr lang="hu-HU" b="1" dirty="0"/>
              <a:t>Javasolt szakirodalom</a:t>
            </a:r>
          </a:p>
          <a:p>
            <a:pPr marL="171450" lvl="0" indent="-171450" algn="just">
              <a:buFont typeface="Arial" panose="020B0604020202020204" pitchFamily="34" charset="0"/>
              <a:buChar char="•"/>
            </a:pPr>
            <a:r>
              <a:rPr lang="hu-HU" dirty="0"/>
              <a:t>A 29. cikk szerinti munkacsoport, Iránymutatás a  2016/679 rendelet alkalmazásában történő automatizált egyedi döntéshozatalhoz és a profilalkotáshoz (WP 251)</a:t>
            </a:r>
          </a:p>
          <a:p>
            <a:pPr lvl="0" algn="just"/>
            <a:r>
              <a:rPr lang="hu-HU" b="1" dirty="0"/>
              <a:t>További olvasmányok</a:t>
            </a:r>
            <a:endParaRPr lang="hu-HU" dirty="0"/>
          </a:p>
          <a:p>
            <a:pPr marL="171450" lvl="0" indent="-171450" algn="just">
              <a:buFont typeface="Arial" panose="020B0604020202020204" pitchFamily="34" charset="0"/>
              <a:buChar char="•"/>
              <a:defRPr/>
            </a:pPr>
            <a:r>
              <a:rPr lang="hu-HU" dirty="0"/>
              <a:t>A 29. cikk szerinti munkacsoport 10/2004. számú véleménye az </a:t>
            </a:r>
            <a:r>
              <a:rPr lang="hu-HU" dirty="0" err="1"/>
              <a:t>összehangoltabb</a:t>
            </a:r>
            <a:r>
              <a:rPr lang="hu-HU" dirty="0"/>
              <a:t> tájékoztatási rendelkezésekről (WP 100) </a:t>
            </a:r>
          </a:p>
          <a:p>
            <a:pPr marL="171450" lvl="0" indent="-171450" algn="just">
              <a:buFont typeface="Arial" panose="020B0604020202020204" pitchFamily="34" charset="0"/>
              <a:buChar char="•"/>
              <a:defRPr/>
            </a:pPr>
            <a:r>
              <a:rPr lang="hu-HU" dirty="0"/>
              <a:t>A 29. cikk szerinti munkacsoport iránymutatása az adatok hordozhatóságáról (WP 242)</a:t>
            </a:r>
          </a:p>
          <a:p>
            <a:pPr lvl="0" algn="just"/>
            <a:r>
              <a:rPr lang="hu-HU" b="1" dirty="0"/>
              <a:t>Jogesetek</a:t>
            </a:r>
            <a:endParaRPr lang="hu-HU" dirty="0"/>
          </a:p>
          <a:p>
            <a:pPr marL="171450" lvl="0" indent="-171450" algn="just">
              <a:buFont typeface="Arial" panose="020B0604020202020204" pitchFamily="34" charset="0"/>
              <a:buChar char="•"/>
            </a:pPr>
            <a:r>
              <a:rPr lang="hu-HU" dirty="0"/>
              <a:t>EUB, Google Spain SL és Google Inc. kontra </a:t>
            </a:r>
            <a:r>
              <a:rPr lang="hu-HU" dirty="0" err="1"/>
              <a:t>Agencia</a:t>
            </a:r>
            <a:r>
              <a:rPr lang="hu-HU" dirty="0"/>
              <a:t> </a:t>
            </a:r>
            <a:r>
              <a:rPr lang="hu-HU" dirty="0" err="1"/>
              <a:t>Española</a:t>
            </a:r>
            <a:r>
              <a:rPr lang="hu-HU" dirty="0"/>
              <a:t> de </a:t>
            </a:r>
            <a:r>
              <a:rPr lang="hu-HU" dirty="0" err="1"/>
              <a:t>Protección</a:t>
            </a:r>
            <a:r>
              <a:rPr lang="hu-HU" dirty="0"/>
              <a:t> de </a:t>
            </a:r>
            <a:r>
              <a:rPr lang="hu-HU" dirty="0" err="1"/>
              <a:t>Datos</a:t>
            </a:r>
            <a:r>
              <a:rPr lang="hu-HU" dirty="0"/>
              <a:t> (AEPD) és Mario </a:t>
            </a:r>
            <a:r>
              <a:rPr lang="hu-HU" dirty="0" err="1"/>
              <a:t>Costeja</a:t>
            </a:r>
            <a:r>
              <a:rPr lang="hu-HU" dirty="0"/>
              <a:t> González [nagytanács], C-131/12. sz. ügy, 2014. május 13.</a:t>
            </a:r>
          </a:p>
          <a:p>
            <a:pPr marL="171450" lvl="0" indent="-171450" algn="just">
              <a:buFont typeface="Arial" panose="020B0604020202020204" pitchFamily="34" charset="0"/>
              <a:buChar char="•"/>
            </a:pPr>
            <a:r>
              <a:rPr lang="hu-HU" dirty="0"/>
              <a:t>EUB, College van </a:t>
            </a:r>
            <a:r>
              <a:rPr lang="hu-HU" dirty="0" err="1"/>
              <a:t>burgemeester</a:t>
            </a:r>
            <a:r>
              <a:rPr lang="hu-HU" dirty="0"/>
              <a:t> </a:t>
            </a:r>
            <a:r>
              <a:rPr lang="hu-HU" dirty="0" err="1"/>
              <a:t>en</a:t>
            </a:r>
            <a:r>
              <a:rPr lang="hu-HU" dirty="0"/>
              <a:t> </a:t>
            </a:r>
            <a:r>
              <a:rPr lang="hu-HU" dirty="0" err="1"/>
              <a:t>wethouders</a:t>
            </a:r>
            <a:r>
              <a:rPr lang="hu-HU" dirty="0"/>
              <a:t> van Rotterdam kontra M.E.E. </a:t>
            </a:r>
            <a:r>
              <a:rPr lang="hu-HU" dirty="0" err="1"/>
              <a:t>Rijkeboer</a:t>
            </a:r>
            <a:r>
              <a:rPr lang="hu-HU" dirty="0"/>
              <a:t>, C-553/07. sz. ügy, 2009. május 7.</a:t>
            </a:r>
          </a:p>
          <a:p>
            <a:pPr marL="171450" lvl="0" indent="-171450" algn="just">
              <a:buFont typeface="Arial" panose="020B0604020202020204" pitchFamily="34" charset="0"/>
              <a:buChar char="•"/>
            </a:pPr>
            <a:r>
              <a:rPr lang="hu-HU" dirty="0"/>
              <a:t>EJEB, </a:t>
            </a:r>
            <a:r>
              <a:rPr lang="hu-HU" dirty="0" err="1"/>
              <a:t>Cemalettin</a:t>
            </a:r>
            <a:r>
              <a:rPr lang="hu-HU" dirty="0"/>
              <a:t> </a:t>
            </a:r>
            <a:r>
              <a:rPr lang="hu-HU" dirty="0" err="1"/>
              <a:t>Canli</a:t>
            </a:r>
            <a:r>
              <a:rPr lang="hu-HU" dirty="0"/>
              <a:t> kontra Törökország, 22427/04 sz. ügy, 2008. november 18.</a:t>
            </a:r>
          </a:p>
          <a:p>
            <a:pPr marL="171450" lvl="0" indent="-171450" algn="just">
              <a:buFont typeface="Arial" panose="020B0604020202020204" pitchFamily="34" charset="0"/>
              <a:buChar char="•"/>
            </a:pPr>
            <a:r>
              <a:rPr lang="hu-HU" dirty="0"/>
              <a:t>EJEB, </a:t>
            </a:r>
            <a:r>
              <a:rPr lang="hu-HU" i="1" dirty="0" err="1"/>
              <a:t>Ciubotaru</a:t>
            </a:r>
            <a:r>
              <a:rPr lang="hu-HU" i="1" dirty="0"/>
              <a:t> kontra Moldova, </a:t>
            </a:r>
            <a:r>
              <a:rPr lang="hu-HU" dirty="0"/>
              <a:t>27138/04 sz. ügy, 2010. április 27.</a:t>
            </a:r>
          </a:p>
          <a:p>
            <a:pPr algn="just"/>
            <a:endParaRPr lang="hu-HU" dirty="0"/>
          </a:p>
          <a:p>
            <a:pPr algn="just"/>
            <a:endParaRPr lang="hu-HU" dirty="0"/>
          </a:p>
        </p:txBody>
      </p:sp>
    </p:spTree>
    <p:extLst>
      <p:ext uri="{BB962C8B-B14F-4D97-AF65-F5344CB8AC3E}">
        <p14:creationId xmlns:p14="http://schemas.microsoft.com/office/powerpoint/2010/main" val="102533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r>
              <a:rPr lang="hu-HU" dirty="0"/>
              <a:t>A példán</a:t>
            </a:r>
            <a:r>
              <a:rPr lang="hu-HU" baseline="0" dirty="0"/>
              <a:t> keresztül be lehet mutatni, a </a:t>
            </a:r>
            <a:r>
              <a:rPr lang="hu-HU" dirty="0"/>
              <a:t>nem megfelelő módon történő tájékoztatást, és hogy az milyen következményekkel jár.</a:t>
            </a:r>
          </a:p>
          <a:p>
            <a:pPr algn="just"/>
            <a:r>
              <a:rPr lang="hu-HU" dirty="0"/>
              <a:t>Például (angol nyelvű): </a:t>
            </a:r>
            <a:r>
              <a:rPr lang="hu-HU" dirty="0">
                <a:hlinkClick r:id="rId3"/>
              </a:rPr>
              <a:t>https://www.cnil.fr/en/cnils-restricted-committee-imposes-financial-penalty-50-million-euros-against-google-llc</a:t>
            </a:r>
            <a:endParaRPr lang="hu-HU" dirty="0"/>
          </a:p>
          <a:p>
            <a:pPr algn="just"/>
            <a:endParaRPr lang="hu-HU" dirty="0"/>
          </a:p>
        </p:txBody>
      </p:sp>
      <p:sp>
        <p:nvSpPr>
          <p:cNvPr id="4" name="Dia számának helye 3"/>
          <p:cNvSpPr>
            <a:spLocks noGrp="1"/>
          </p:cNvSpPr>
          <p:nvPr>
            <p:ph type="sldNum" sz="quarter" idx="5"/>
          </p:nvPr>
        </p:nvSpPr>
        <p:spPr/>
        <p:txBody>
          <a:bodyPr/>
          <a:lstStyle/>
          <a:p>
            <a:fld id="{D6DF0384-9887-4347-BCA7-C19CDF5955B7}" type="slidenum">
              <a:rPr lang="en-US" smtClean="0"/>
              <a:t>10</a:t>
            </a:fld>
            <a:endParaRPr lang="en-US"/>
          </a:p>
        </p:txBody>
      </p:sp>
    </p:spTree>
    <p:extLst>
      <p:ext uri="{BB962C8B-B14F-4D97-AF65-F5344CB8AC3E}">
        <p14:creationId xmlns:p14="http://schemas.microsoft.com/office/powerpoint/2010/main" val="233179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a:t>
            </a:r>
            <a:r>
              <a:rPr lang="hu-HU" sz="1200" b="1" kern="1200" noProof="0" dirty="0">
                <a:solidFill>
                  <a:schemeClr val="tx1"/>
                </a:solidFill>
                <a:effectLst/>
                <a:latin typeface="+mn-lt"/>
                <a:ea typeface="+mn-ea"/>
                <a:cs typeface="+mn-cs"/>
              </a:rPr>
              <a:t>tárgya:</a:t>
            </a:r>
            <a:r>
              <a:rPr lang="hu-HU" sz="1200" b="0" kern="1200" baseline="0" noProof="0" dirty="0">
                <a:solidFill>
                  <a:schemeClr val="tx1"/>
                </a:solidFill>
                <a:effectLst/>
                <a:latin typeface="+mn-lt"/>
                <a:ea typeface="+mn-ea"/>
                <a:cs typeface="+mn-cs"/>
              </a:rPr>
              <a:t> </a:t>
            </a:r>
            <a:r>
              <a:rPr lang="hu-HU" b="0" noProof="0" dirty="0"/>
              <a:t>A dia részletezi, hogy mely információkat köteles az adatkezelő a személyes adatok kezelése előtt az érintett rendelkezésére bocsátani. A cél annak hangsúlyozása, hogy az érintettet már az adatkezelést megelőzően is megilletik bizonyos jogok.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sz="1200" b="1" kern="1200" noProof="0" dirty="0">
                <a:solidFill>
                  <a:schemeClr val="tx1"/>
                </a:solidFill>
                <a:effectLst/>
                <a:latin typeface="+mn-lt"/>
                <a:ea typeface="+mn-ea"/>
                <a:cs typeface="+mn-cs"/>
              </a:rPr>
              <a:t>Időterv (fontosság): </a:t>
            </a:r>
            <a:r>
              <a:rPr lang="hu-HU" sz="1200" kern="1200" noProof="0" dirty="0">
                <a:solidFill>
                  <a:schemeClr val="tx1"/>
                </a:solidFill>
                <a:effectLst/>
                <a:latin typeface="+mn-lt"/>
                <a:ea typeface="+mn-ea"/>
                <a:cs typeface="+mn-cs"/>
              </a:rPr>
              <a:t>közepes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14.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r>
              <a:rPr lang="hu-HU" b="1" dirty="0"/>
              <a:t>Megjegyzések:</a:t>
            </a:r>
            <a:endParaRPr lang="hu-HU" b="0" dirty="0"/>
          </a:p>
          <a:p>
            <a:pPr algn="just"/>
            <a:r>
              <a:rPr lang="hu-HU" b="0" dirty="0"/>
              <a:t>Példákkal kell szolgálni a harmadik féltől származó adatgyűjtésre („</a:t>
            </a:r>
            <a:r>
              <a:rPr lang="hu-HU" sz="1200" b="0" i="0" kern="1200" dirty="0">
                <a:solidFill>
                  <a:schemeClr val="tx1"/>
                </a:solidFill>
                <a:effectLst/>
                <a:latin typeface="+mn-lt"/>
                <a:ea typeface="+mn-ea"/>
                <a:cs typeface="+mn-cs"/>
              </a:rPr>
              <a:t>ha a személyes adatokat nem az érintettől szerezték meg</a:t>
            </a:r>
            <a:r>
              <a:rPr lang="hu-HU" b="0" dirty="0"/>
              <a:t>”).</a:t>
            </a: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11</a:t>
            </a:fld>
            <a:endParaRPr lang="en-US"/>
          </a:p>
        </p:txBody>
      </p:sp>
    </p:spTree>
    <p:extLst>
      <p:ext uri="{BB962C8B-B14F-4D97-AF65-F5344CB8AC3E}">
        <p14:creationId xmlns:p14="http://schemas.microsoft.com/office/powerpoint/2010/main" val="214409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 </a:t>
            </a:r>
            <a:r>
              <a:rPr lang="hu-HU" sz="1200" b="0" kern="1200" dirty="0">
                <a:solidFill>
                  <a:schemeClr val="tx1"/>
                </a:solidFill>
                <a:effectLst/>
                <a:latin typeface="+mn-lt"/>
                <a:ea typeface="+mn-ea"/>
                <a:cs typeface="+mn-cs"/>
              </a:rPr>
              <a:t>A dia ismerteti a személyes adatok kezelése előtt történő információszolgáltatás kötelezettsége alóli kivételeket. A cél annak tisztázása, hogy az érintettek jogai személyes adataik kezelése előtt nem kizárólagosak.</a:t>
            </a:r>
            <a:endParaRPr lang="hu-HU" sz="1200" b="0"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a:t>
            </a:r>
            <a:r>
              <a:rPr lang="hu-HU" sz="1200" b="1" kern="1200" dirty="0">
                <a:solidFill>
                  <a:schemeClr val="tx1"/>
                </a:solidFill>
                <a:effectLst/>
                <a:latin typeface="+mn-lt"/>
                <a:ea typeface="+mn-ea"/>
                <a:cs typeface="+mn-cs"/>
              </a:rPr>
              <a:t> (fontosság): </a:t>
            </a:r>
            <a:r>
              <a:rPr lang="hu-HU" sz="1200" kern="1200" dirty="0">
                <a:solidFill>
                  <a:schemeClr val="tx1"/>
                </a:solidFill>
                <a:effectLst/>
                <a:latin typeface="+mn-lt"/>
                <a:ea typeface="+mn-ea"/>
                <a:cs typeface="+mn-cs"/>
              </a:rPr>
              <a:t>közepes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14.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r>
              <a:rPr lang="hu-HU" b="1" dirty="0"/>
              <a:t>Megjegyzések:</a:t>
            </a:r>
            <a:endParaRPr lang="hu-HU" b="0" dirty="0"/>
          </a:p>
          <a:p>
            <a:pPr algn="just"/>
            <a:r>
              <a:rPr lang="hu-HU" b="0" dirty="0"/>
              <a:t>Példák:</a:t>
            </a:r>
          </a:p>
          <a:p>
            <a:pPr marL="171450" indent="-171450" algn="just">
              <a:buFont typeface="Arial" panose="020B0604020202020204" pitchFamily="34" charset="0"/>
              <a:buChar char="•"/>
            </a:pPr>
            <a:r>
              <a:rPr lang="hu-HU" b="0" dirty="0"/>
              <a:t>az érintett </a:t>
            </a:r>
            <a:r>
              <a:rPr lang="hu-HU" dirty="0"/>
              <a:t>re</a:t>
            </a:r>
            <a:r>
              <a:rPr lang="hu-HU" b="0" dirty="0"/>
              <a:t>aktiválja közösségi média profilját vagy letölt egy szoftverfrissítést</a:t>
            </a:r>
          </a:p>
          <a:p>
            <a:pPr marL="171450" indent="-171450" algn="just">
              <a:buFont typeface="Arial" panose="020B0604020202020204" pitchFamily="34" charset="0"/>
              <a:buChar char="•"/>
            </a:pPr>
            <a:r>
              <a:rPr lang="hu-HU" b="0" dirty="0"/>
              <a:t>az érintett eszméletlen</a:t>
            </a:r>
          </a:p>
          <a:p>
            <a:pPr marL="171450" indent="-171450" algn="just">
              <a:buFont typeface="Arial" panose="020B0604020202020204" pitchFamily="34" charset="0"/>
              <a:buChar char="•"/>
            </a:pPr>
            <a:r>
              <a:rPr lang="hu-HU" b="0" dirty="0"/>
              <a:t>vizsgálat</a:t>
            </a:r>
          </a:p>
          <a:p>
            <a:pPr marL="171450" indent="-171450" algn="just">
              <a:buFont typeface="Arial" panose="020B0604020202020204" pitchFamily="34" charset="0"/>
              <a:buChar char="•"/>
            </a:pPr>
            <a:r>
              <a:rPr lang="hu-HU" b="0" dirty="0"/>
              <a:t>titoktartás</a:t>
            </a:r>
          </a:p>
        </p:txBody>
      </p:sp>
      <p:sp>
        <p:nvSpPr>
          <p:cNvPr id="4" name="Slide Number Placeholder 3"/>
          <p:cNvSpPr>
            <a:spLocks noGrp="1"/>
          </p:cNvSpPr>
          <p:nvPr>
            <p:ph type="sldNum" sz="quarter" idx="5"/>
          </p:nvPr>
        </p:nvSpPr>
        <p:spPr/>
        <p:txBody>
          <a:bodyPr/>
          <a:lstStyle/>
          <a:p>
            <a:fld id="{D6DF0384-9887-4347-BCA7-C19CDF5955B7}" type="slidenum">
              <a:rPr lang="en-US" smtClean="0"/>
              <a:t>12</a:t>
            </a:fld>
            <a:endParaRPr lang="en-US"/>
          </a:p>
        </p:txBody>
      </p:sp>
    </p:spTree>
    <p:extLst>
      <p:ext uri="{BB962C8B-B14F-4D97-AF65-F5344CB8AC3E}">
        <p14:creationId xmlns:p14="http://schemas.microsoft.com/office/powerpoint/2010/main" val="315392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13</a:t>
            </a:fld>
            <a:endParaRPr lang="en-US"/>
          </a:p>
        </p:txBody>
      </p:sp>
    </p:spTree>
    <p:extLst>
      <p:ext uri="{BB962C8B-B14F-4D97-AF65-F5344CB8AC3E}">
        <p14:creationId xmlns:p14="http://schemas.microsoft.com/office/powerpoint/2010/main" val="3645543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fld id="{D6DF0384-9887-4347-BCA7-C19CDF5955B7}" type="slidenum">
              <a:rPr lang="en-US" smtClean="0"/>
              <a:t>14</a:t>
            </a:fld>
            <a:endParaRPr lang="en-US"/>
          </a:p>
        </p:txBody>
      </p:sp>
    </p:spTree>
    <p:extLst>
      <p:ext uri="{BB962C8B-B14F-4D97-AF65-F5344CB8AC3E}">
        <p14:creationId xmlns:p14="http://schemas.microsoft.com/office/powerpoint/2010/main" val="176898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témakör bemutatja, hogy az érintettet milyen jogok illetik meg személyes adatai kezelése során, és hogyan tudják ezeket gyakorolni.</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a:t>
            </a:r>
            <a:r>
              <a:rPr lang="hu-HU" sz="1200" b="1" kern="1200" dirty="0">
                <a:solidFill>
                  <a:schemeClr val="tx1"/>
                </a:solidFill>
                <a:effectLst/>
                <a:latin typeface="+mn-lt"/>
                <a:ea typeface="+mn-ea"/>
                <a:cs typeface="+mn-cs"/>
              </a:rPr>
              <a:t>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GDPR III.</a:t>
            </a:r>
            <a:r>
              <a:rPr lang="hu-HU" b="0" baseline="0" dirty="0"/>
              <a:t> fejezete</a:t>
            </a:r>
            <a:endParaRPr lang="hu-HU" b="0" dirty="0"/>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15</a:t>
            </a:fld>
            <a:endParaRPr lang="en-US"/>
          </a:p>
        </p:txBody>
      </p:sp>
    </p:spTree>
    <p:extLst>
      <p:ext uri="{BB962C8B-B14F-4D97-AF65-F5344CB8AC3E}">
        <p14:creationId xmlns:p14="http://schemas.microsoft.com/office/powerpoint/2010/main" val="49351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7993426"/>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áttekintést nyújt az érintett hozzáférési jogáról, és a hozzáférési jog gyakorlásáról.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sz="1200" b="1" kern="1200" dirty="0">
                <a:solidFill>
                  <a:schemeClr val="tx1"/>
                </a:solidFill>
                <a:effectLst/>
                <a:latin typeface="+mn-lt"/>
                <a:ea typeface="+mn-ea"/>
                <a:cs typeface="+mn-cs"/>
              </a:rPr>
              <a:t>Időterv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15. cikk</a:t>
            </a:r>
          </a:p>
          <a:p>
            <a:pPr algn="just"/>
            <a:r>
              <a:rPr lang="hu-HU" sz="1200" b="1" kern="1200" dirty="0">
                <a:solidFill>
                  <a:schemeClr val="tx1"/>
                </a:solidFill>
                <a:effectLst/>
                <a:latin typeface="+mn-lt"/>
                <a:ea typeface="+mn-ea"/>
                <a:cs typeface="+mn-cs"/>
              </a:rPr>
              <a:t>Jogeset:</a:t>
            </a:r>
            <a:endParaRPr lang="hu-HU" b="1" dirty="0"/>
          </a:p>
          <a:p>
            <a:pPr algn="just"/>
            <a:r>
              <a:rPr lang="hu-HU" sz="1200" kern="1200" dirty="0">
                <a:solidFill>
                  <a:schemeClr val="tx1"/>
                </a:solidFill>
                <a:effectLst/>
                <a:latin typeface="+mn-lt"/>
                <a:ea typeface="+mn-ea"/>
                <a:cs typeface="+mn-cs"/>
              </a:rPr>
              <a:t>EUB, YS kontra </a:t>
            </a:r>
            <a:r>
              <a:rPr lang="hu-HU" sz="1200" kern="1200" dirty="0" err="1">
                <a:solidFill>
                  <a:schemeClr val="tx1"/>
                </a:solidFill>
                <a:effectLst/>
                <a:latin typeface="+mn-lt"/>
                <a:ea typeface="+mn-ea"/>
                <a:cs typeface="+mn-cs"/>
              </a:rPr>
              <a:t>Minister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voor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Immigratie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Integratie</a:t>
            </a:r>
            <a:r>
              <a:rPr lang="hu-HU" sz="1200" kern="1200" dirty="0">
                <a:solidFill>
                  <a:schemeClr val="tx1"/>
                </a:solidFill>
                <a:effectLst/>
                <a:latin typeface="+mn-lt"/>
                <a:ea typeface="+mn-ea"/>
                <a:cs typeface="+mn-cs"/>
              </a:rPr>
              <a:t> en </a:t>
            </a:r>
            <a:r>
              <a:rPr lang="hu-HU" sz="1200" kern="1200" dirty="0" err="1">
                <a:solidFill>
                  <a:schemeClr val="tx1"/>
                </a:solidFill>
                <a:effectLst/>
                <a:latin typeface="+mn-lt"/>
                <a:ea typeface="+mn-ea"/>
                <a:cs typeface="+mn-cs"/>
              </a:rPr>
              <a:t>Asiel</a:t>
            </a:r>
            <a:r>
              <a:rPr lang="hu-HU" sz="1200" kern="1200" dirty="0">
                <a:solidFill>
                  <a:schemeClr val="tx1"/>
                </a:solidFill>
                <a:effectLst/>
                <a:latin typeface="+mn-lt"/>
                <a:ea typeface="+mn-ea"/>
                <a:cs typeface="+mn-cs"/>
              </a:rPr>
              <a:t> és </a:t>
            </a:r>
            <a:r>
              <a:rPr lang="hu-HU" sz="1200" kern="1200" dirty="0" err="1">
                <a:solidFill>
                  <a:schemeClr val="tx1"/>
                </a:solidFill>
                <a:effectLst/>
                <a:latin typeface="+mn-lt"/>
                <a:ea typeface="+mn-ea"/>
                <a:cs typeface="+mn-cs"/>
              </a:rPr>
              <a:t>Minister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voor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Immigratie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Integratie</a:t>
            </a:r>
            <a:r>
              <a:rPr lang="hu-HU" sz="1200" kern="1200" dirty="0">
                <a:solidFill>
                  <a:schemeClr val="tx1"/>
                </a:solidFill>
                <a:effectLst/>
                <a:latin typeface="+mn-lt"/>
                <a:ea typeface="+mn-ea"/>
                <a:cs typeface="+mn-cs"/>
              </a:rPr>
              <a:t> en </a:t>
            </a:r>
            <a:r>
              <a:rPr lang="hu-HU" sz="1200" kern="1200" dirty="0" err="1">
                <a:solidFill>
                  <a:schemeClr val="tx1"/>
                </a:solidFill>
                <a:effectLst/>
                <a:latin typeface="+mn-lt"/>
                <a:ea typeface="+mn-ea"/>
                <a:cs typeface="+mn-cs"/>
              </a:rPr>
              <a:t>Asiel</a:t>
            </a:r>
            <a:r>
              <a:rPr lang="hu-HU" sz="1200" kern="1200" dirty="0">
                <a:solidFill>
                  <a:schemeClr val="tx1"/>
                </a:solidFill>
                <a:effectLst/>
                <a:latin typeface="+mn-lt"/>
                <a:ea typeface="+mn-ea"/>
                <a:cs typeface="+mn-cs"/>
              </a:rPr>
              <a:t> kontra M és S, C-141/12 és C-372/12 sz. egyesített ügyek, 2014. július 17.</a:t>
            </a:r>
          </a:p>
          <a:p>
            <a:pPr algn="just"/>
            <a:endParaRPr lang="hu-HU" sz="1200" kern="1200" dirty="0">
              <a:solidFill>
                <a:schemeClr val="tx1"/>
              </a:solidFill>
              <a:effectLst/>
              <a:latin typeface="+mn-lt"/>
              <a:ea typeface="+mn-ea"/>
              <a:cs typeface="+mn-cs"/>
            </a:endParaRPr>
          </a:p>
          <a:p>
            <a:pPr algn="just"/>
            <a:r>
              <a:rPr lang="hu-HU" dirty="0"/>
              <a:t>EUB, </a:t>
            </a:r>
            <a:r>
              <a:rPr lang="hu-HU" dirty="0" err="1"/>
              <a:t>ClientEarth</a:t>
            </a:r>
            <a:r>
              <a:rPr lang="hu-HU" dirty="0"/>
              <a:t>, </a:t>
            </a:r>
            <a:r>
              <a:rPr lang="hu-HU" dirty="0" err="1"/>
              <a:t>Pesticide</a:t>
            </a:r>
            <a:r>
              <a:rPr lang="hu-HU" dirty="0"/>
              <a:t> Action Network Europe (PAN Europe) kontra az Európai Élelmiszer-biztonsági Hatóság (EFSA), az Európai Bizottság, C-615/13 P sz. ügy, 2015. július 16.</a:t>
            </a:r>
          </a:p>
          <a:p>
            <a:pPr algn="just"/>
            <a:endParaRPr lang="hu-HU" dirty="0"/>
          </a:p>
          <a:p>
            <a:pPr algn="just"/>
            <a:r>
              <a:rPr lang="hu-HU" dirty="0"/>
              <a:t>EUB, College van </a:t>
            </a:r>
            <a:r>
              <a:rPr lang="hu-HU" dirty="0" err="1"/>
              <a:t>burgemeester</a:t>
            </a:r>
            <a:r>
              <a:rPr lang="hu-HU" dirty="0"/>
              <a:t> </a:t>
            </a:r>
            <a:r>
              <a:rPr lang="hu-HU" dirty="0" err="1"/>
              <a:t>en</a:t>
            </a:r>
            <a:r>
              <a:rPr lang="hu-HU" dirty="0"/>
              <a:t> </a:t>
            </a:r>
            <a:r>
              <a:rPr lang="hu-HU" dirty="0" err="1"/>
              <a:t>wethouders</a:t>
            </a:r>
            <a:r>
              <a:rPr lang="hu-HU" dirty="0"/>
              <a:t> van Rotterdam kontra M.E.E. </a:t>
            </a:r>
            <a:r>
              <a:rPr lang="hu-HU" dirty="0" err="1"/>
              <a:t>Rijkeboer</a:t>
            </a:r>
            <a:r>
              <a:rPr lang="hu-HU" dirty="0"/>
              <a:t>, C-553/07. sz. ügy, 2009. május 7.</a:t>
            </a:r>
            <a:endParaRPr lang="hu-HU" b="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i="1" kern="1200" dirty="0">
                <a:solidFill>
                  <a:schemeClr val="tx1"/>
                </a:solidFill>
                <a:effectLst/>
                <a:latin typeface="+mn-lt"/>
                <a:ea typeface="+mn-ea"/>
                <a:cs typeface="+mn-cs"/>
              </a:rPr>
              <a:t> Az </a:t>
            </a:r>
            <a:r>
              <a:rPr lang="hu-HU" sz="1200" i="1" kern="1200" dirty="0" err="1">
                <a:solidFill>
                  <a:schemeClr val="tx1"/>
                </a:solidFill>
                <a:effectLst/>
                <a:latin typeface="+mn-lt"/>
                <a:ea typeface="+mn-ea"/>
                <a:cs typeface="+mn-cs"/>
              </a:rPr>
              <a:t>EUB-ot</a:t>
            </a:r>
            <a:r>
              <a:rPr lang="hu-HU" sz="1200" i="1" kern="1200" dirty="0">
                <a:solidFill>
                  <a:schemeClr val="tx1"/>
                </a:solidFill>
                <a:effectLst/>
                <a:latin typeface="+mn-lt"/>
                <a:ea typeface="+mn-ea"/>
                <a:cs typeface="+mn-cs"/>
              </a:rPr>
              <a:t> annak megállapítására kérték, hogy a </a:t>
            </a:r>
            <a:r>
              <a:rPr lang="hu-HU" sz="1200" b="0" i="1" kern="1200" dirty="0">
                <a:solidFill>
                  <a:schemeClr val="tx1"/>
                </a:solidFill>
                <a:effectLst/>
                <a:latin typeface="+mn-lt"/>
                <a:ea typeface="+mn-ea"/>
                <a:cs typeface="+mn-cs"/>
              </a:rPr>
              <a:t>12. cikk a) pontja alapján </a:t>
            </a:r>
            <a:r>
              <a:rPr lang="hu-HU" sz="1200" i="1" kern="1200" dirty="0">
                <a:solidFill>
                  <a:schemeClr val="tx1"/>
                </a:solidFill>
                <a:effectLst/>
                <a:latin typeface="+mn-lt"/>
                <a:ea typeface="+mn-ea"/>
                <a:cs typeface="+mn-cs"/>
              </a:rPr>
              <a:t>valamely személynek a rá vonatkozó személyes adatok címzettjeire vagy a címzettek kategóriájára vonatkozó információkhoz, illetve az adatok tartalmához való </a:t>
            </a:r>
            <a:r>
              <a:rPr lang="hu-HU" sz="1200" b="1" i="1" kern="1200" dirty="0">
                <a:solidFill>
                  <a:schemeClr val="tx1"/>
                </a:solidFill>
                <a:effectLst/>
                <a:latin typeface="+mn-lt"/>
                <a:ea typeface="+mn-ea"/>
                <a:cs typeface="+mn-cs"/>
              </a:rPr>
              <a:t>hozzáférés joga korlátozható-e az adathozzáférés iránti kérelem benyújtását megelőző egyéves időtartamra.</a:t>
            </a:r>
            <a:r>
              <a:rPr lang="hu-HU" sz="1200" i="1" kern="1200" dirty="0">
                <a:solidFill>
                  <a:schemeClr val="tx1"/>
                </a:solidFill>
                <a:effectLst/>
                <a:latin typeface="+mn-lt"/>
                <a:ea typeface="+mn-ea"/>
                <a:cs typeface="+mn-cs"/>
              </a:rPr>
              <a:t> Annak meghatározásához, hogy az uniós szabályozás lehetővé tesz-e, vagy sem ilyen időbeli korlátozást, </a:t>
            </a:r>
            <a:r>
              <a:rPr lang="hu-HU" sz="1200" b="1" i="1" kern="1200" dirty="0">
                <a:solidFill>
                  <a:schemeClr val="tx1"/>
                </a:solidFill>
                <a:effectLst/>
                <a:latin typeface="+mn-lt"/>
                <a:ea typeface="+mn-ea"/>
                <a:cs typeface="+mn-cs"/>
              </a:rPr>
              <a:t>a Bíróság úgy döntött, hogy a 12. cikket az irányelv célkitűzéseire figyelemmel értelmezi. </a:t>
            </a:r>
            <a:r>
              <a:rPr lang="hu-HU" sz="1200" i="1" kern="1200" dirty="0">
                <a:solidFill>
                  <a:schemeClr val="tx1"/>
                </a:solidFill>
                <a:effectLst/>
                <a:latin typeface="+mn-lt"/>
                <a:ea typeface="+mn-ea"/>
                <a:cs typeface="+mn-cs"/>
              </a:rPr>
              <a:t>A Bíróság először is megállapította, hogy a hozzáféréshez való jog szükséges annak lehetővé tételéhez, hogy az érintett gyakorolja azon jogát, hogy kérelmére az adatkezelő helyesbítse, törölje vagy zárolja az adatait (12. cikk b) pont), vagy kérelmére az adatkezelő értesítse az adatokról tudomást szerző harmadik feleket e helyesbítésről, törlésről vagy zárolásról (12. cikk c) pont. </a:t>
            </a:r>
            <a:r>
              <a:rPr lang="hu-HU" sz="1200" b="1" i="1" kern="1200" dirty="0">
                <a:solidFill>
                  <a:schemeClr val="tx1"/>
                </a:solidFill>
                <a:effectLst/>
                <a:latin typeface="+mn-lt"/>
                <a:ea typeface="+mn-ea"/>
                <a:cs typeface="+mn-cs"/>
              </a:rPr>
              <a:t>Tényleges hozzáférési jog szükséges továbbá azért, hogy az érintettek számára lehetővé tegye az adatkezelés elleni tiltakozáshoz való joguk gyakorlását (14. cikk), vagy azon jogukat, hogy kártérítést követeljenek</a:t>
            </a:r>
            <a:r>
              <a:rPr lang="hu-HU" sz="1200" i="1" kern="1200" dirty="0">
                <a:solidFill>
                  <a:schemeClr val="tx1"/>
                </a:solidFill>
                <a:effectLst/>
                <a:latin typeface="+mn-lt"/>
                <a:ea typeface="+mn-ea"/>
                <a:cs typeface="+mn-cs"/>
              </a:rPr>
              <a:t> (22 -23. cikk). Az érintetteket megillető jogok hatékony érvényesülése érdekében a Bíróság megállapította, hogy </a:t>
            </a:r>
            <a:r>
              <a:rPr lang="hu-HU" sz="1200" b="1" i="1" kern="1200" dirty="0">
                <a:solidFill>
                  <a:schemeClr val="tx1"/>
                </a:solidFill>
                <a:effectLst/>
                <a:latin typeface="+mn-lt"/>
                <a:ea typeface="+mn-ea"/>
                <a:cs typeface="+mn-cs"/>
              </a:rPr>
              <a:t>„e jognak szükségszerűen a múltra is vonatkoznia kell. Ellenkező esetben ugyanis az érintett személy nem gyakorolhatná eredményesen a jogszerűtlennek vagy helytelennek vélt adatok helyesbítéséhez, törléséhez vagy zárolásához fűződő, valamint jogorvoslati és kártérítéshez való jogát.”</a:t>
            </a:r>
          </a:p>
          <a:p>
            <a:pPr algn="just"/>
            <a:endParaRPr lang="hu-HU" b="1" dirty="0"/>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i="0" kern="1200" dirty="0">
                <a:solidFill>
                  <a:schemeClr val="tx1"/>
                </a:solidFill>
                <a:effectLst/>
                <a:latin typeface="+mn-lt"/>
                <a:ea typeface="+mn-ea"/>
                <a:cs typeface="+mn-cs"/>
              </a:rPr>
              <a:t>A 29. cikk szerinti munkacsoport 10/2004. számú véleménye az összehangoltabb tájékoztatási rendelkezésekről (WP 100</a:t>
            </a:r>
            <a:r>
              <a:rPr lang="hu-HU" dirty="0"/>
              <a:t>)</a:t>
            </a:r>
          </a:p>
        </p:txBody>
      </p:sp>
      <p:sp>
        <p:nvSpPr>
          <p:cNvPr id="4" name="Slide Number Placeholder 3"/>
          <p:cNvSpPr>
            <a:spLocks noGrp="1"/>
          </p:cNvSpPr>
          <p:nvPr>
            <p:ph type="sldNum" sz="quarter" idx="5"/>
          </p:nvPr>
        </p:nvSpPr>
        <p:spPr/>
        <p:txBody>
          <a:bodyPr/>
          <a:lstStyle/>
          <a:p>
            <a:fld id="{D6DF0384-9887-4347-BCA7-C19CDF5955B7}" type="slidenum">
              <a:rPr lang="en-US" smtClean="0"/>
              <a:t>16</a:t>
            </a:fld>
            <a:endParaRPr lang="en-US"/>
          </a:p>
        </p:txBody>
      </p:sp>
    </p:spTree>
    <p:extLst>
      <p:ext uri="{BB962C8B-B14F-4D97-AF65-F5344CB8AC3E}">
        <p14:creationId xmlns:p14="http://schemas.microsoft.com/office/powerpoint/2010/main" val="1678093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áttekintést nyújt az érintett hozzáférési jogáról, és a hozzáférési jog gyakorlásáról.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defRPr/>
            </a:pPr>
            <a:r>
              <a:rPr lang="hu-HU" b="1" dirty="0"/>
              <a:t>Időterv (fontosság): </a:t>
            </a:r>
            <a:r>
              <a:rPr lang="hu-HU" dirty="0"/>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endParaRPr lang="hu-HU" b="0" dirty="0"/>
          </a:p>
          <a:p>
            <a:pPr algn="just"/>
            <a:r>
              <a:rPr lang="hu-HU" sz="1200" b="1" kern="1200" dirty="0">
                <a:solidFill>
                  <a:schemeClr val="tx1"/>
                </a:solidFill>
                <a:effectLst/>
                <a:latin typeface="+mn-lt"/>
                <a:ea typeface="+mn-ea"/>
                <a:cs typeface="+mn-cs"/>
              </a:rPr>
              <a:t>Jogszabályi rendelkezések: </a:t>
            </a:r>
            <a:r>
              <a:rPr lang="hu-HU" b="0" dirty="0"/>
              <a:t>15.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r>
              <a:rPr lang="hu-HU" b="1" dirty="0"/>
              <a:t>Megjegyzések:</a:t>
            </a:r>
            <a:endParaRPr lang="hu-HU" b="0" dirty="0"/>
          </a:p>
          <a:p>
            <a:pPr algn="just"/>
            <a:r>
              <a:rPr lang="hu-HU" b="0" dirty="0"/>
              <a:t>A másolatok rendelkezésre bocsátása nem ingyenes, mivel nagy mennyiségű dokumentum esetén a másolatok elkészítésének költségei nagy terhet róhatnak az adatkezelőre.</a:t>
            </a:r>
          </a:p>
          <a:p>
            <a:pPr algn="just"/>
            <a:endParaRPr lang="hu-HU" b="0" dirty="0"/>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17</a:t>
            </a:fld>
            <a:endParaRPr lang="en-US"/>
          </a:p>
        </p:txBody>
      </p:sp>
    </p:spTree>
    <p:extLst>
      <p:ext uri="{BB962C8B-B14F-4D97-AF65-F5344CB8AC3E}">
        <p14:creationId xmlns:p14="http://schemas.microsoft.com/office/powerpoint/2010/main" val="3141464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Mutasson be nemzeti példákat!</a:t>
            </a:r>
            <a:endParaRPr lang="en-GB" dirty="0"/>
          </a:p>
        </p:txBody>
      </p:sp>
      <p:sp>
        <p:nvSpPr>
          <p:cNvPr id="4" name="Dia számának helye 3"/>
          <p:cNvSpPr>
            <a:spLocks noGrp="1"/>
          </p:cNvSpPr>
          <p:nvPr>
            <p:ph type="sldNum" sz="quarter" idx="5"/>
          </p:nvPr>
        </p:nvSpPr>
        <p:spPr/>
        <p:txBody>
          <a:bodyPr/>
          <a:lstStyle/>
          <a:p>
            <a:fld id="{D6DF0384-9887-4347-BCA7-C19CDF5955B7}" type="slidenum">
              <a:rPr lang="en-US" smtClean="0"/>
              <a:t>18</a:t>
            </a:fld>
            <a:endParaRPr lang="en-US"/>
          </a:p>
        </p:txBody>
      </p:sp>
    </p:spTree>
    <p:extLst>
      <p:ext uri="{BB962C8B-B14F-4D97-AF65-F5344CB8AC3E}">
        <p14:creationId xmlns:p14="http://schemas.microsoft.com/office/powerpoint/2010/main" val="1279092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19</a:t>
            </a:fld>
            <a:endParaRPr lang="en-US"/>
          </a:p>
        </p:txBody>
      </p:sp>
    </p:spTree>
    <p:extLst>
      <p:ext uri="{BB962C8B-B14F-4D97-AF65-F5344CB8AC3E}">
        <p14:creationId xmlns:p14="http://schemas.microsoft.com/office/powerpoint/2010/main" val="29568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dirty="0"/>
              <a:t>A jegyzetekben további információk találhatóak  a STAR diasorok használatára vonatkozóan az alábbi formában:</a:t>
            </a:r>
          </a:p>
          <a:p>
            <a:pPr algn="just"/>
            <a:endParaRPr lang="hu-HU" dirty="0"/>
          </a:p>
          <a:p>
            <a:pPr lvl="0" algn="just">
              <a:defRPr/>
            </a:pPr>
            <a:r>
              <a:rPr lang="hu-HU" b="1" dirty="0"/>
              <a:t>A dia célja és tárgya:</a:t>
            </a:r>
          </a:p>
          <a:p>
            <a:pPr lvl="0" algn="just">
              <a:defRPr/>
            </a:pPr>
            <a:r>
              <a:rPr lang="hu-HU" b="1" dirty="0"/>
              <a:t>Pedagógiai stratégia és útmutatás:</a:t>
            </a:r>
          </a:p>
          <a:p>
            <a:pPr lvl="0" algn="just">
              <a:defRPr/>
            </a:pPr>
            <a:r>
              <a:rPr lang="hu-HU" b="1" dirty="0"/>
              <a:t>Időterv (fontosság):</a:t>
            </a:r>
          </a:p>
          <a:p>
            <a:pPr lvl="0" algn="just">
              <a:defRPr/>
            </a:pPr>
            <a:r>
              <a:rPr lang="hu-HU" b="1" dirty="0"/>
              <a:t>A képzésben résztvevők szükséges tapasztalata:</a:t>
            </a:r>
          </a:p>
          <a:p>
            <a:pPr algn="just"/>
            <a:r>
              <a:rPr lang="hu-HU" b="1" dirty="0"/>
              <a:t>Kinek releváns:</a:t>
            </a:r>
          </a:p>
          <a:p>
            <a:pPr algn="just"/>
            <a:r>
              <a:rPr lang="hu-HU" b="1" dirty="0"/>
              <a:t>Jogszabályi rendelkezések:</a:t>
            </a:r>
          </a:p>
          <a:p>
            <a:pPr algn="just"/>
            <a:r>
              <a:rPr lang="hu-HU" b="1" dirty="0"/>
              <a:t>Jogeset:</a:t>
            </a:r>
          </a:p>
          <a:p>
            <a:pPr algn="just"/>
            <a:r>
              <a:rPr lang="hu-HU" b="1" dirty="0"/>
              <a:t>További olvasmányok:</a:t>
            </a:r>
          </a:p>
          <a:p>
            <a:pPr algn="just"/>
            <a:r>
              <a:rPr lang="hu-HU" b="1" dirty="0"/>
              <a:t>Megjegyzések:</a:t>
            </a:r>
          </a:p>
          <a:p>
            <a:pPr lvl="0" algn="just">
              <a:defRPr/>
            </a:pPr>
            <a:r>
              <a:rPr lang="hu-HU" dirty="0"/>
              <a:t>A jogesetek az alábbi forrásokból származnak:</a:t>
            </a:r>
          </a:p>
          <a:p>
            <a:pPr lvl="0" algn="just">
              <a:defRPr/>
            </a:pPr>
            <a:r>
              <a:rPr lang="hu-HU" b="1" dirty="0"/>
              <a:t>Európai adatvédelmi jogi kézikönyv – 2018. évi kiadás </a:t>
            </a:r>
            <a:r>
              <a:rPr lang="hu-HU" dirty="0"/>
              <a:t>http://fra.europa.eu/en/publication/2018/handbook-european-data-protection-law </a:t>
            </a:r>
          </a:p>
          <a:p>
            <a:pPr lvl="0" algn="just">
              <a:defRPr/>
            </a:pPr>
            <a:r>
              <a:rPr lang="hu-HU" b="1" dirty="0"/>
              <a:t>Emberi Jogok Európai Bírósága, Press Unit (2018), </a:t>
            </a:r>
            <a:r>
              <a:rPr lang="hu-HU" b="1" i="1" dirty="0" err="1"/>
              <a:t>Factsheet</a:t>
            </a:r>
            <a:r>
              <a:rPr lang="hu-HU" b="1" i="1" dirty="0"/>
              <a:t> – </a:t>
            </a:r>
            <a:r>
              <a:rPr lang="hu-HU" b="1" i="1" dirty="0" err="1"/>
              <a:t>Personal</a:t>
            </a:r>
            <a:r>
              <a:rPr lang="hu-HU" b="1" i="1" dirty="0"/>
              <a:t> Data </a:t>
            </a:r>
            <a:r>
              <a:rPr lang="hu-HU" b="1" i="1" dirty="0" err="1"/>
              <a:t>Protection</a:t>
            </a:r>
            <a:r>
              <a:rPr lang="hu-HU" dirty="0"/>
              <a:t>, Európa Tanács, Strasbourg; </a:t>
            </a:r>
            <a:r>
              <a:rPr lang="hu-HU" u="sng" dirty="0">
                <a:hlinkClick r:id="rId3"/>
              </a:rPr>
              <a:t>http://echr.coe.int/Documents/FS_Data_ENG.pdf</a:t>
            </a:r>
            <a:endParaRPr lang="hu-HU" dirty="0"/>
          </a:p>
          <a:p>
            <a:pPr algn="just"/>
            <a:endParaRPr lang="hu-HU" dirty="0"/>
          </a:p>
        </p:txBody>
      </p:sp>
      <p:sp>
        <p:nvSpPr>
          <p:cNvPr id="4" name="Slide Number Placeholder 3"/>
          <p:cNvSpPr>
            <a:spLocks noGrp="1"/>
          </p:cNvSpPr>
          <p:nvPr>
            <p:ph type="sldNum" sz="quarter" idx="5"/>
          </p:nvPr>
        </p:nvSpPr>
        <p:spPr/>
        <p:txBody>
          <a:bodyPr/>
          <a:lstStyle/>
          <a:p>
            <a:fld id="{08354DD1-2611-4C94-BF96-173E74F837F6}" type="slidenum">
              <a:rPr lang="en-GB" smtClean="0"/>
              <a:t>2</a:t>
            </a:fld>
            <a:endParaRPr lang="en-GB"/>
          </a:p>
        </p:txBody>
      </p:sp>
    </p:spTree>
    <p:extLst>
      <p:ext uri="{BB962C8B-B14F-4D97-AF65-F5344CB8AC3E}">
        <p14:creationId xmlns:p14="http://schemas.microsoft.com/office/powerpoint/2010/main" val="1802706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20</a:t>
            </a:fld>
            <a:endParaRPr lang="en-US"/>
          </a:p>
        </p:txBody>
      </p:sp>
    </p:spTree>
    <p:extLst>
      <p:ext uri="{BB962C8B-B14F-4D97-AF65-F5344CB8AC3E}">
        <p14:creationId xmlns:p14="http://schemas.microsoft.com/office/powerpoint/2010/main" val="316959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21</a:t>
            </a:fld>
            <a:endParaRPr lang="en-US"/>
          </a:p>
        </p:txBody>
      </p:sp>
    </p:spTree>
    <p:extLst>
      <p:ext uri="{BB962C8B-B14F-4D97-AF65-F5344CB8AC3E}">
        <p14:creationId xmlns:p14="http://schemas.microsoft.com/office/powerpoint/2010/main" val="4190224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685800" y="4400550"/>
            <a:ext cx="5486400" cy="6561234"/>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ismerteti az érintett </a:t>
            </a:r>
            <a:r>
              <a:rPr lang="hu-HU" dirty="0"/>
              <a:t>helyesbítéshez való </a:t>
            </a:r>
            <a:r>
              <a:rPr lang="hu-HU" sz="1200" b="0" kern="1200" baseline="0" dirty="0">
                <a:solidFill>
                  <a:schemeClr val="tx1"/>
                </a:solidFill>
                <a:effectLst/>
                <a:latin typeface="+mn-lt"/>
                <a:ea typeface="+mn-ea"/>
                <a:cs typeface="+mn-cs"/>
              </a:rPr>
              <a:t>jogát, és a jog gyakorlásának lehetőségeit.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a:t>
            </a:r>
            <a:r>
              <a:rPr lang="hu-HU" sz="1200" b="1" kern="1200" dirty="0">
                <a:solidFill>
                  <a:schemeClr val="tx1"/>
                </a:solidFill>
                <a:effectLst/>
                <a:latin typeface="+mn-lt"/>
                <a:ea typeface="+mn-ea"/>
                <a:cs typeface="+mn-cs"/>
              </a:rPr>
              <a:t>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16. cikk</a:t>
            </a:r>
          </a:p>
          <a:p>
            <a:pPr algn="just"/>
            <a:r>
              <a:rPr lang="hu-HU" sz="1200" b="1" kern="1200" dirty="0">
                <a:solidFill>
                  <a:schemeClr val="tx1"/>
                </a:solidFill>
                <a:effectLst/>
                <a:latin typeface="+mn-lt"/>
                <a:ea typeface="+mn-ea"/>
                <a:cs typeface="+mn-cs"/>
              </a:rPr>
              <a:t>Jogeset: </a:t>
            </a:r>
            <a:endParaRPr lang="hu-HU" sz="1200" b="0" kern="1200" dirty="0">
              <a:solidFill>
                <a:schemeClr val="tx1"/>
              </a:solidFill>
              <a:effectLst/>
              <a:latin typeface="+mn-lt"/>
              <a:ea typeface="+mn-ea"/>
              <a:cs typeface="+mn-cs"/>
            </a:endParaRPr>
          </a:p>
          <a:p>
            <a:pPr algn="just"/>
            <a:r>
              <a:rPr lang="hu-HU" dirty="0"/>
              <a:t>EJEB, </a:t>
            </a:r>
            <a:r>
              <a:rPr lang="hu-HU" dirty="0" err="1"/>
              <a:t>Ciubotaru</a:t>
            </a:r>
            <a:r>
              <a:rPr lang="hu-HU" dirty="0"/>
              <a:t> kontra Moldova, 27138/04 sz. ügy, 2010. április 27., 51. és 59. pont.</a:t>
            </a:r>
          </a:p>
          <a:p>
            <a:pPr algn="just"/>
            <a:endParaRPr lang="hu-HU" dirty="0"/>
          </a:p>
          <a:p>
            <a:pPr algn="just"/>
            <a:r>
              <a:rPr lang="hu-HU" sz="1200" kern="1200" dirty="0">
                <a:solidFill>
                  <a:schemeClr val="tx1"/>
                </a:solidFill>
                <a:effectLst/>
                <a:latin typeface="+mn-lt"/>
                <a:ea typeface="+mn-ea"/>
                <a:cs typeface="+mn-cs"/>
              </a:rPr>
              <a:t>A felperes állítólag azért nem tudta moldovairól románra változtatni az etnikai származására vonatkozó bejegyzést a hivatalos nyilvántartásban, mert kérelmét nem támasztotta alá bizonyítékkal. Az EJEB megítélése szerint elfogadható, ha az állam az egyén etnikai származásának nyilvántartásba vételekor objektív bizonyítékot kér. Amennyiben az állítás pusztán szubjektív, bizonyítékkal alá nem támasztott alapokon nyugszik, a hatóságok visszautasíthatják azt. A felperes állítása azonban nem csupán saját etnikai hovatartozásának szubjektív megítélésén alapult; objektíven ellenőrizhető kapcsolódási pontokat tudott kimutatni – például a nyelv, a név, az együttérzés és egyebek tekintetében – a román etnikumhoz. A hazai jog szerint azonban a felperesnek bizonyítania kellett, hogy szülei a román etnikumhoz tartoztak. Figyelembe véve Moldova történelmi realitását, egy ilyen követelmény leküzdhetetlen akadályt jelentett azzal kapcsolatban, hogy a felperes a szovjet hatóságok által a szüleire vonatkozóan bejegyzett etnikai identitástól eltérő etnikai származást vetessen nyilvántartásba. Az állam azzal, hogy megakadályozta, hogy a felperes állítását objektíven ellenőrizhető bizonyítékok fényében vizsgálják, nem tett eleget azon pozitív kötelezettségének, hogy biztosítsa a felperes magánélethez való jogának tényleges tiszteletben tartását. A Bíróság arra a következtetésre jutott, hogy megsértették az EJEE 8. cikkét.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200" i="0" kern="1200" dirty="0">
              <a:solidFill>
                <a:schemeClr val="tx1"/>
              </a:solidFill>
              <a:effectLst/>
              <a:latin typeface="+mn-lt"/>
              <a:ea typeface="+mn-ea"/>
              <a:cs typeface="+mn-cs"/>
            </a:endParaRPr>
          </a:p>
          <a:p>
            <a:pPr algn="just"/>
            <a:r>
              <a:rPr lang="hu-HU" sz="1200" kern="1200" dirty="0">
                <a:solidFill>
                  <a:schemeClr val="tx1"/>
                </a:solidFill>
                <a:effectLst/>
                <a:latin typeface="+mn-lt"/>
                <a:ea typeface="+mn-ea"/>
                <a:cs typeface="+mn-cs"/>
              </a:rPr>
              <a:t>EJEB,</a:t>
            </a:r>
            <a:r>
              <a:rPr lang="hu-HU" sz="1200" i="1" kern="1200" dirty="0">
                <a:solidFill>
                  <a:schemeClr val="tx1"/>
                </a:solidFill>
                <a:effectLst/>
                <a:latin typeface="+mn-lt"/>
                <a:ea typeface="+mn-ea"/>
                <a:cs typeface="+mn-cs"/>
              </a:rPr>
              <a:t> </a:t>
            </a:r>
            <a:r>
              <a:rPr lang="hu-HU" sz="1200" i="1" kern="1200" dirty="0" err="1">
                <a:solidFill>
                  <a:schemeClr val="tx1"/>
                </a:solidFill>
                <a:effectLst/>
                <a:latin typeface="+mn-lt"/>
                <a:ea typeface="+mn-ea"/>
                <a:cs typeface="+mn-cs"/>
              </a:rPr>
              <a:t>Cemalettin</a:t>
            </a:r>
            <a:r>
              <a:rPr lang="hu-HU" sz="1200" i="1" kern="1200" dirty="0">
                <a:solidFill>
                  <a:schemeClr val="tx1"/>
                </a:solidFill>
                <a:effectLst/>
                <a:latin typeface="+mn-lt"/>
                <a:ea typeface="+mn-ea"/>
                <a:cs typeface="+mn-cs"/>
              </a:rPr>
              <a:t> </a:t>
            </a:r>
            <a:r>
              <a:rPr lang="hu-HU" sz="1200" i="1" kern="1200" dirty="0" err="1">
                <a:solidFill>
                  <a:schemeClr val="tx1"/>
                </a:solidFill>
                <a:effectLst/>
                <a:latin typeface="+mn-lt"/>
                <a:ea typeface="+mn-ea"/>
                <a:cs typeface="+mn-cs"/>
              </a:rPr>
              <a:t>Canli</a:t>
            </a:r>
            <a:r>
              <a:rPr lang="hu-HU" sz="1200" i="1" kern="1200" dirty="0">
                <a:solidFill>
                  <a:schemeClr val="tx1"/>
                </a:solidFill>
                <a:effectLst/>
                <a:latin typeface="+mn-lt"/>
                <a:ea typeface="+mn-ea"/>
                <a:cs typeface="+mn-cs"/>
              </a:rPr>
              <a:t> kontra Törökország, </a:t>
            </a:r>
            <a:r>
              <a:rPr lang="hu-HU" sz="1200" kern="1200" dirty="0">
                <a:solidFill>
                  <a:schemeClr val="tx1"/>
                </a:solidFill>
                <a:effectLst/>
                <a:latin typeface="+mn-lt"/>
                <a:ea typeface="+mn-ea"/>
                <a:cs typeface="+mn-cs"/>
              </a:rPr>
              <a:t>22427/04 sz. ügy, 2008. november 18., 33. és 42–43. pontok; EJEB, </a:t>
            </a:r>
            <a:r>
              <a:rPr lang="hu-HU" sz="1200" i="1" kern="1200" dirty="0" err="1">
                <a:solidFill>
                  <a:schemeClr val="tx1"/>
                </a:solidFill>
                <a:effectLst/>
                <a:latin typeface="+mn-lt"/>
                <a:ea typeface="+mn-ea"/>
                <a:cs typeface="+mn-cs"/>
              </a:rPr>
              <a:t>Dalea</a:t>
            </a:r>
            <a:r>
              <a:rPr lang="hu-HU" sz="1200" i="1" kern="1200" dirty="0">
                <a:solidFill>
                  <a:schemeClr val="tx1"/>
                </a:solidFill>
                <a:effectLst/>
                <a:latin typeface="+mn-lt"/>
                <a:ea typeface="+mn-ea"/>
                <a:cs typeface="+mn-cs"/>
              </a:rPr>
              <a:t> kontra Franciaország</a:t>
            </a:r>
            <a:r>
              <a:rPr lang="hu-HU" sz="1200" kern="1200" dirty="0">
                <a:solidFill>
                  <a:schemeClr val="tx1"/>
                </a:solidFill>
                <a:effectLst/>
                <a:latin typeface="+mn-lt"/>
                <a:ea typeface="+mn-ea"/>
                <a:cs typeface="+mn-cs"/>
              </a:rPr>
              <a:t>, 964/07 sz. ügy, 2010. február 2.</a:t>
            </a:r>
          </a:p>
          <a:p>
            <a:pPr algn="just"/>
            <a:endParaRPr lang="hu-HU" b="1" dirty="0"/>
          </a:p>
          <a:p>
            <a:pPr algn="just"/>
            <a:r>
              <a:rPr lang="hu-HU" b="1" dirty="0"/>
              <a:t>További olvasmányok</a:t>
            </a: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22</a:t>
            </a:fld>
            <a:endParaRPr lang="en-US"/>
          </a:p>
        </p:txBody>
      </p:sp>
    </p:spTree>
    <p:extLst>
      <p:ext uri="{BB962C8B-B14F-4D97-AF65-F5344CB8AC3E}">
        <p14:creationId xmlns:p14="http://schemas.microsoft.com/office/powerpoint/2010/main" val="2506274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Bemutathatja </a:t>
            </a:r>
            <a:r>
              <a:rPr lang="hu-HU" baseline="0" dirty="0"/>
              <a:t>a </a:t>
            </a:r>
            <a:r>
              <a:rPr lang="hu-HU" sz="1200" i="1" kern="1200" dirty="0" err="1">
                <a:solidFill>
                  <a:schemeClr val="tx1"/>
                </a:solidFill>
                <a:effectLst/>
                <a:latin typeface="+mn-lt"/>
                <a:ea typeface="+mn-ea"/>
                <a:cs typeface="+mn-cs"/>
              </a:rPr>
              <a:t>Ciubotaru</a:t>
            </a:r>
            <a:r>
              <a:rPr lang="hu-HU" sz="1200" i="1" kern="1200" dirty="0">
                <a:solidFill>
                  <a:schemeClr val="tx1"/>
                </a:solidFill>
                <a:effectLst/>
                <a:latin typeface="+mn-lt"/>
                <a:ea typeface="+mn-ea"/>
                <a:cs typeface="+mn-cs"/>
              </a:rPr>
              <a:t> kontra Moldova </a:t>
            </a:r>
            <a:r>
              <a:rPr lang="hu-HU" sz="1200" i="0" kern="1200" dirty="0">
                <a:solidFill>
                  <a:schemeClr val="tx1"/>
                </a:solidFill>
                <a:effectLst/>
                <a:latin typeface="+mn-lt"/>
                <a:ea typeface="+mn-ea"/>
                <a:cs typeface="+mn-cs"/>
              </a:rPr>
              <a:t>ügyet.</a:t>
            </a:r>
            <a:endParaRPr lang="en-GB" i="0" dirty="0"/>
          </a:p>
        </p:txBody>
      </p:sp>
      <p:sp>
        <p:nvSpPr>
          <p:cNvPr id="4" name="Dia számának helye 3"/>
          <p:cNvSpPr>
            <a:spLocks noGrp="1"/>
          </p:cNvSpPr>
          <p:nvPr>
            <p:ph type="sldNum" sz="quarter" idx="5"/>
          </p:nvPr>
        </p:nvSpPr>
        <p:spPr/>
        <p:txBody>
          <a:bodyPr/>
          <a:lstStyle/>
          <a:p>
            <a:fld id="{D6DF0384-9887-4347-BCA7-C19CDF5955B7}" type="slidenum">
              <a:rPr lang="en-US" smtClean="0"/>
              <a:t>23</a:t>
            </a:fld>
            <a:endParaRPr lang="en-US"/>
          </a:p>
        </p:txBody>
      </p:sp>
    </p:spTree>
    <p:extLst>
      <p:ext uri="{BB962C8B-B14F-4D97-AF65-F5344CB8AC3E}">
        <p14:creationId xmlns:p14="http://schemas.microsoft.com/office/powerpoint/2010/main" val="2926461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ismerteti az érintett </a:t>
            </a:r>
            <a:r>
              <a:rPr lang="hu-HU" dirty="0"/>
              <a:t>törléshez való </a:t>
            </a:r>
            <a:r>
              <a:rPr lang="hu-HU" sz="1200" b="0" kern="1200" baseline="0" dirty="0">
                <a:solidFill>
                  <a:schemeClr val="tx1"/>
                </a:solidFill>
                <a:effectLst/>
                <a:latin typeface="+mn-lt"/>
                <a:ea typeface="+mn-ea"/>
                <a:cs typeface="+mn-cs"/>
              </a:rPr>
              <a:t>jogát, és a jog gyakorlásának lehetőségeit.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a:t>
            </a:r>
            <a:r>
              <a:rPr lang="hu-HU" sz="1200" b="1" kern="1200" dirty="0">
                <a:solidFill>
                  <a:schemeClr val="tx1"/>
                </a:solidFill>
                <a:effectLst/>
                <a:latin typeface="+mn-lt"/>
                <a:ea typeface="+mn-ea"/>
                <a:cs typeface="+mn-cs"/>
              </a:rPr>
              <a:t>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17. cikk</a:t>
            </a:r>
          </a:p>
          <a:p>
            <a:pPr algn="just"/>
            <a:r>
              <a:rPr lang="hu-HU" sz="1200" b="1" kern="1200" dirty="0">
                <a:solidFill>
                  <a:schemeClr val="tx1"/>
                </a:solidFill>
                <a:effectLst/>
                <a:latin typeface="+mn-lt"/>
                <a:ea typeface="+mn-ea"/>
                <a:cs typeface="+mn-cs"/>
              </a:rPr>
              <a:t>Jogeset:</a:t>
            </a:r>
          </a:p>
          <a:p>
            <a:pPr algn="just"/>
            <a:r>
              <a:rPr lang="hu-HU" dirty="0"/>
              <a:t>EJEB, </a:t>
            </a:r>
            <a:r>
              <a:rPr lang="hu-HU" dirty="0" err="1"/>
              <a:t>Segerstedt-Wiberg</a:t>
            </a:r>
            <a:r>
              <a:rPr lang="hu-HU" dirty="0"/>
              <a:t> és társai kontra Svédország, 62332/00. sz. ügy, 2006. június 6., 89. és 90. pont; Lásd még például, EJEB, M.K. kontra Franciaország, 19522/09 sz. ügy, 2013. április 18.</a:t>
            </a:r>
          </a:p>
          <a:p>
            <a:pPr algn="just"/>
            <a:r>
              <a:rPr lang="hu-HU" dirty="0"/>
              <a:t>EJEB, </a:t>
            </a:r>
            <a:r>
              <a:rPr lang="hu-HU" dirty="0" err="1"/>
              <a:t>Brunet</a:t>
            </a:r>
            <a:r>
              <a:rPr lang="hu-HU" dirty="0"/>
              <a:t> kontra Franciaország, 21010/10 sz. ügy, 2014. szeptember 18.</a:t>
            </a:r>
          </a:p>
          <a:p>
            <a:pPr algn="just"/>
            <a:r>
              <a:rPr lang="hu-HU" dirty="0"/>
              <a:t>EUB, Google Spain SL és Google Inc. kontra </a:t>
            </a:r>
            <a:r>
              <a:rPr lang="hu-HU" dirty="0" err="1"/>
              <a:t>Agencia</a:t>
            </a:r>
            <a:r>
              <a:rPr lang="hu-HU" dirty="0"/>
              <a:t> </a:t>
            </a:r>
            <a:r>
              <a:rPr lang="hu-HU" dirty="0" err="1"/>
              <a:t>Española</a:t>
            </a:r>
            <a:r>
              <a:rPr lang="hu-HU" dirty="0"/>
              <a:t> de </a:t>
            </a:r>
            <a:r>
              <a:rPr lang="hu-HU" dirty="0" err="1"/>
              <a:t>Protección</a:t>
            </a:r>
            <a:r>
              <a:rPr lang="hu-HU" dirty="0"/>
              <a:t> de </a:t>
            </a:r>
            <a:r>
              <a:rPr lang="hu-HU" dirty="0" err="1"/>
              <a:t>Datos</a:t>
            </a:r>
            <a:r>
              <a:rPr lang="hu-HU" dirty="0"/>
              <a:t> (AEPD) és Mario </a:t>
            </a:r>
            <a:r>
              <a:rPr lang="hu-HU" dirty="0" err="1"/>
              <a:t>Costeja</a:t>
            </a:r>
            <a:r>
              <a:rPr lang="hu-HU" dirty="0"/>
              <a:t> González [nagytanács], C-131/12. sz. ügy, 2014. május 13. 55-58. pontok.</a:t>
            </a:r>
          </a:p>
          <a:p>
            <a:pPr algn="just"/>
            <a:r>
              <a:rPr lang="hu-HU" b="1" dirty="0"/>
              <a:t>További olvasmányok</a:t>
            </a: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24</a:t>
            </a:fld>
            <a:endParaRPr lang="en-US"/>
          </a:p>
        </p:txBody>
      </p:sp>
    </p:spTree>
    <p:extLst>
      <p:ext uri="{BB962C8B-B14F-4D97-AF65-F5344CB8AC3E}">
        <p14:creationId xmlns:p14="http://schemas.microsoft.com/office/powerpoint/2010/main" val="3169792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a:t>
            </a:r>
          </a:p>
        </p:txBody>
      </p:sp>
      <p:sp>
        <p:nvSpPr>
          <p:cNvPr id="4" name="Dia számának helye 3"/>
          <p:cNvSpPr>
            <a:spLocks noGrp="1"/>
          </p:cNvSpPr>
          <p:nvPr>
            <p:ph type="sldNum" sz="quarter" idx="5"/>
          </p:nvPr>
        </p:nvSpPr>
        <p:spPr/>
        <p:txBody>
          <a:bodyPr/>
          <a:lstStyle/>
          <a:p>
            <a:fld id="{D6DF0384-9887-4347-BCA7-C19CDF5955B7}" type="slidenum">
              <a:rPr lang="en-US" smtClean="0"/>
              <a:t>25</a:t>
            </a:fld>
            <a:endParaRPr lang="en-US"/>
          </a:p>
        </p:txBody>
      </p:sp>
    </p:spTree>
    <p:extLst>
      <p:ext uri="{BB962C8B-B14F-4D97-AF65-F5344CB8AC3E}">
        <p14:creationId xmlns:p14="http://schemas.microsoft.com/office/powerpoint/2010/main" val="227861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áttekintést nyújt az elfeledtetéshez való jog alóli kivételekről, és az elfeledtetéshez való jog gyakorlásának lehetőségeit.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a:t>
            </a:r>
            <a:r>
              <a:rPr lang="hu-HU" sz="1200" b="1" kern="1200" dirty="0">
                <a:solidFill>
                  <a:schemeClr val="tx1"/>
                </a:solidFill>
                <a:effectLst/>
                <a:latin typeface="+mn-lt"/>
                <a:ea typeface="+mn-ea"/>
                <a:cs typeface="+mn-cs"/>
              </a:rPr>
              <a:t>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Kinek releváns: </a:t>
            </a:r>
            <a:r>
              <a:rPr lang="hu-HU" b="0" dirty="0"/>
              <a:t>adatvédelmi tisztviselők, ügyvédek,</a:t>
            </a:r>
            <a:r>
              <a:rPr lang="hu-HU" b="0" baseline="0" dirty="0"/>
              <a:t> bírák</a:t>
            </a:r>
            <a:endParaRPr lang="hu-HU" b="0" dirty="0"/>
          </a:p>
          <a:p>
            <a:pPr algn="just"/>
            <a:r>
              <a:rPr lang="hu-HU" sz="1200" b="1" kern="1200" dirty="0">
                <a:solidFill>
                  <a:schemeClr val="tx1"/>
                </a:solidFill>
                <a:effectLst/>
                <a:latin typeface="+mn-lt"/>
                <a:ea typeface="+mn-ea"/>
                <a:cs typeface="+mn-cs"/>
              </a:rPr>
              <a:t>Jogszabályi rendelkezések: </a:t>
            </a:r>
            <a:r>
              <a:rPr lang="hu-HU" b="0" dirty="0"/>
              <a:t>-</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26</a:t>
            </a:fld>
            <a:endParaRPr lang="en-US"/>
          </a:p>
        </p:txBody>
      </p:sp>
    </p:spTree>
    <p:extLst>
      <p:ext uri="{BB962C8B-B14F-4D97-AF65-F5344CB8AC3E}">
        <p14:creationId xmlns:p14="http://schemas.microsoft.com/office/powerpoint/2010/main" val="1308809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ismerteti az érintett </a:t>
            </a:r>
            <a:r>
              <a:rPr lang="hu-HU" dirty="0"/>
              <a:t>adatkezelés korlátozásához való való </a:t>
            </a:r>
            <a:r>
              <a:rPr lang="hu-HU" sz="1200" b="0" kern="1200" baseline="0" dirty="0">
                <a:solidFill>
                  <a:schemeClr val="tx1"/>
                </a:solidFill>
                <a:effectLst/>
                <a:latin typeface="+mn-lt"/>
                <a:ea typeface="+mn-ea"/>
                <a:cs typeface="+mn-cs"/>
              </a:rPr>
              <a:t>jogát, és a jog gyakorlásának lehetőségeit.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a:t>
            </a:r>
            <a:r>
              <a:rPr lang="hu-HU" sz="1200" b="1" kern="1200" dirty="0">
                <a:solidFill>
                  <a:schemeClr val="tx1"/>
                </a:solidFill>
                <a:effectLst/>
                <a:latin typeface="+mn-lt"/>
                <a:ea typeface="+mn-ea"/>
                <a:cs typeface="+mn-cs"/>
              </a:rPr>
              <a:t>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18.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27</a:t>
            </a:fld>
            <a:endParaRPr lang="en-US"/>
          </a:p>
        </p:txBody>
      </p:sp>
    </p:spTree>
    <p:extLst>
      <p:ext uri="{BB962C8B-B14F-4D97-AF65-F5344CB8AC3E}">
        <p14:creationId xmlns:p14="http://schemas.microsoft.com/office/powerpoint/2010/main" val="1051553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áttekintést nyújt az adatkezelés korlátozásához való jogát, és a jog gyakorlásának lehetőségeit.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a:t>
            </a:r>
            <a:r>
              <a:rPr lang="hu-HU" sz="1200" b="1" kern="1200" dirty="0">
                <a:solidFill>
                  <a:schemeClr val="tx1"/>
                </a:solidFill>
                <a:effectLst/>
                <a:latin typeface="+mn-lt"/>
                <a:ea typeface="+mn-ea"/>
                <a:cs typeface="+mn-cs"/>
              </a:rPr>
              <a:t>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18.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28</a:t>
            </a:fld>
            <a:endParaRPr lang="en-US"/>
          </a:p>
        </p:txBody>
      </p:sp>
    </p:spTree>
    <p:extLst>
      <p:ext uri="{BB962C8B-B14F-4D97-AF65-F5344CB8AC3E}">
        <p14:creationId xmlns:p14="http://schemas.microsoft.com/office/powerpoint/2010/main" val="2250077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29</a:t>
            </a:fld>
            <a:endParaRPr lang="en-US"/>
          </a:p>
        </p:txBody>
      </p:sp>
    </p:spTree>
    <p:extLst>
      <p:ext uri="{BB962C8B-B14F-4D97-AF65-F5344CB8AC3E}">
        <p14:creationId xmlns:p14="http://schemas.microsoft.com/office/powerpoint/2010/main" val="389447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E1ED8-A20A-47BF-AD6C-9B601BC3AB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21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685800" y="4400549"/>
            <a:ext cx="5486400" cy="8290882"/>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ismerteti az érintett </a:t>
            </a:r>
            <a:r>
              <a:rPr lang="hu-HU" dirty="0"/>
              <a:t>adathordozhatósághoz való </a:t>
            </a:r>
            <a:r>
              <a:rPr lang="hu-HU" sz="1200" b="0" kern="1200" baseline="0" dirty="0">
                <a:solidFill>
                  <a:schemeClr val="tx1"/>
                </a:solidFill>
                <a:effectLst/>
                <a:latin typeface="+mn-lt"/>
                <a:ea typeface="+mn-ea"/>
                <a:cs typeface="+mn-cs"/>
              </a:rPr>
              <a:t>jogát, és a jog gyakorlásának módját.</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a:t>
            </a:r>
            <a:r>
              <a:rPr lang="hu-HU" sz="1200" b="1" kern="1200" dirty="0">
                <a:solidFill>
                  <a:schemeClr val="tx1"/>
                </a:solidFill>
                <a:effectLst/>
                <a:latin typeface="+mn-lt"/>
                <a:ea typeface="+mn-ea"/>
                <a:cs typeface="+mn-cs"/>
              </a:rPr>
              <a:t>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20. cikk</a:t>
            </a:r>
          </a:p>
          <a:p>
            <a:pPr algn="just"/>
            <a:endParaRPr lang="hu-HU" b="0" dirty="0"/>
          </a:p>
          <a:p>
            <a:pPr algn="just"/>
            <a:r>
              <a:rPr lang="hu-HU" b="1" dirty="0"/>
              <a:t>Preambulum (68) </a:t>
            </a:r>
          </a:p>
          <a:p>
            <a:pPr algn="just"/>
            <a:r>
              <a:rPr lang="hu-HU" i="1" dirty="0"/>
              <a:t>Ha a személyes adatok kezelése automatizált módon történik, az érintettek számára – a saját adataik feletti rendelkezés további erősítése érdekében – lehetővé kell tenni azt is, hogy az általuk az adatkezelő rendelkezésére bocsátott, rájuk vonatkozó személyes adatokat </a:t>
            </a:r>
            <a:r>
              <a:rPr lang="hu-HU" b="1" i="1" dirty="0"/>
              <a:t>tagolt, széles körben használt, géppel olvasható és interoperábilis formátumban</a:t>
            </a:r>
            <a:r>
              <a:rPr lang="hu-HU" i="1" dirty="0"/>
              <a:t> megkapják, és azokat egy másik adatkezelő részére továbbítsák. Az adatkezelőket ösztönözni kell, hogy az adathordozhatóságot lehetővé tevő interoperábilis formátumokat fejlesszenek ki. Ez a jog abban az esetben gyakorolható, ha az érintett a személyes adatokat a hozzájárulása alapján bocsátotta rendelkezésre, illetve ha az adatkezelés szerződés teljesítéséhez szükséges. E jog nem gyakorolható akkor, ha az adatkezelés jogalapja a hozzájárulástól vagy szerződéstől eltérő egyéb jogalap. Ez a jog természeténél fogva nem állhat fenn olyan adatkezelőkkel szemben, akik a személyes adatok kezelését közhatalmi feladataik gyakorlása keretében végzik. Ennélfogva nem gyakorolható különösen akkor, ha a személyes adatok kezelésére valamely, az adatkezelőre alkalmazandó jogi kötelezettség teljesítéséhez, illetve közérdekből vagy az adatkezelőre ruházott közhatalmi jogosítvány gyakorlása keretében végzett feladat végrehajtásához szükséges. Az érintett azon joga, hogy továbbítsa, illetve megkapja a rá vonatkozóan kezelt személyes adatokat, nem teremthet olyan kötelezettséget az adatkezelők számára, hogy egymással műszakilag kompatibilis adatkezelő rendszereket vezessenek be vagy tartsanak fenn. Ha egy adott személyes adatállomány egynél több érintettre vonatkozik, a személyes adatok megszerzéséhez való jog nem sértheti az egyéb érintettek e rendelet szerinti jogait. Ez a jog nem érinti továbbá az érintettnek jogát arra, hogy a személyes adatainak törlését elérje, sem pedig az e jogra vonatkozóan e rendeletben megállapított korlátozásokat, továbbá nem járhat különösen az érintettre vonatkozó olyan személyes adatok törlésével, amelyeket az érintett valamely szerződés teljesítése céljából bocsátott rendelkezésre, ha és ameddig a szóban forgó személyes adatokra szükség van az adott szerződés teljesítéséhez. Az érintett jogosult arra, hogy az adatokat az adatkezelők egymás között közvetlenül továbbítsák, ha ez technikailag megvalósítható.</a:t>
            </a:r>
            <a:endParaRPr lang="hu-HU" b="0" i="1" dirty="0"/>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r>
              <a:rPr lang="hu-HU" dirty="0"/>
              <a:t>A 29. cikk szerinti munkacsoport iránymutatása az adatok hordozhatóságáról, (WP 242)</a:t>
            </a:r>
          </a:p>
        </p:txBody>
      </p:sp>
      <p:sp>
        <p:nvSpPr>
          <p:cNvPr id="4" name="Dia számának helye 3"/>
          <p:cNvSpPr>
            <a:spLocks noGrp="1"/>
          </p:cNvSpPr>
          <p:nvPr>
            <p:ph type="sldNum" sz="quarter" idx="10"/>
          </p:nvPr>
        </p:nvSpPr>
        <p:spPr/>
        <p:txBody>
          <a:bodyPr/>
          <a:lstStyle/>
          <a:p>
            <a:fld id="{D6DF0384-9887-4347-BCA7-C19CDF5955B7}" type="slidenum">
              <a:rPr lang="en-US" smtClean="0"/>
              <a:t>30</a:t>
            </a:fld>
            <a:endParaRPr lang="en-US"/>
          </a:p>
        </p:txBody>
      </p:sp>
    </p:spTree>
    <p:extLst>
      <p:ext uri="{BB962C8B-B14F-4D97-AF65-F5344CB8AC3E}">
        <p14:creationId xmlns:p14="http://schemas.microsoft.com/office/powerpoint/2010/main" val="521891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31</a:t>
            </a:fld>
            <a:endParaRPr lang="en-US"/>
          </a:p>
        </p:txBody>
      </p:sp>
    </p:spTree>
    <p:extLst>
      <p:ext uri="{BB962C8B-B14F-4D97-AF65-F5344CB8AC3E}">
        <p14:creationId xmlns:p14="http://schemas.microsoft.com/office/powerpoint/2010/main" val="533162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685800" y="4400549"/>
            <a:ext cx="5486400" cy="13391692"/>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áttekintést nyújt az érintett tiltakozáshoz való jogáról, és a jog gyakorlásának lehetőségeit.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a:t>
            </a:r>
            <a:r>
              <a:rPr lang="hu-HU" sz="1200" b="1" kern="1200" dirty="0">
                <a:solidFill>
                  <a:schemeClr val="tx1"/>
                </a:solidFill>
                <a:effectLst/>
                <a:latin typeface="+mn-lt"/>
                <a:ea typeface="+mn-ea"/>
                <a:cs typeface="+mn-cs"/>
              </a:rPr>
              <a:t>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21. cikk</a:t>
            </a:r>
          </a:p>
          <a:p>
            <a:pPr algn="just"/>
            <a:endParaRPr lang="hu-HU" b="1" dirty="0"/>
          </a:p>
          <a:p>
            <a:pPr algn="just"/>
            <a:r>
              <a:rPr lang="hu-HU" b="1" dirty="0"/>
              <a:t>Preambulum (159)</a:t>
            </a:r>
          </a:p>
          <a:p>
            <a:pPr algn="just"/>
            <a:r>
              <a:rPr lang="hu-HU" dirty="0"/>
              <a:t> </a:t>
            </a:r>
            <a:r>
              <a:rPr lang="hu-HU" dirty="0">
                <a:effectLst/>
              </a:rPr>
              <a:t>E rendeletet a személyes adatok tudományos kutatási célú kezelése esetében is alkalmazni kell. E rendelet alkalmazásában a személyes adatok tudományos kutatási célú kezelését tág körűen kell értelmezni, oly módon, hogy az magában foglalja többek között a technológiafejlesztési és demonstrációs tevékenységeket, az alapkutatást, az alkalmazott kutatást, és a magánfinanszírozású kutatást. Emellett az ilyen célú adatkezelés összefüggésében figyelembe kell venni az EUMSZ 179. cikkének (1) bekezdésében foglalt, az európai kutatási térség létrehozására irányuló célkitűzést. A tudományos kutatási célok közé kell sorolni a népegészségügy terén folytatott közérdekű kutatásokat is. Ahhoz, hogy az adatkezelés megfeleljen a személyes adatok tudományos kutatási célú kezelésére vonatkozó jellemzőknek, speciális feltételeknek kell eleget tenni különösen a személyes adatok tudományos kutatási célok keretében történő közzétételére vagy egyéb nyilvánosságra hozatalát illetően. Ha a – különösen az egészségügyi témakörben végzett – tudományos kutatás eredménye miatt az érintett érdekében további intézkedések válnak indokolttá, ezen intézkedések tekintetében az e rendeletben foglalt általános szabályokat kell alkalmazni.</a:t>
            </a:r>
          </a:p>
          <a:p>
            <a:pPr algn="just"/>
            <a:endParaRPr lang="hu-HU" dirty="0"/>
          </a:p>
          <a:p>
            <a:pPr algn="just"/>
            <a:r>
              <a:rPr lang="hu-HU" b="1" dirty="0"/>
              <a:t>Preambulum (160)</a:t>
            </a:r>
          </a:p>
          <a:p>
            <a:pPr algn="just"/>
            <a:r>
              <a:rPr lang="hu-HU" dirty="0"/>
              <a:t> </a:t>
            </a:r>
            <a:r>
              <a:rPr lang="hu-HU" dirty="0">
                <a:effectLst/>
              </a:rPr>
              <a:t>E rendeletet a történelmi kutatási célokból kezelt személyes adatok esetében is alkalmazni kell. Ide kell sorolni a történelmi kutatásokat és a genealógiai célú kutatást is, szem előtt tartva, hogy e rendelet elhunyt személyre nem alkalmazandó.</a:t>
            </a:r>
          </a:p>
          <a:p>
            <a:pPr algn="just"/>
            <a:endParaRPr lang="hu-HU" b="1" dirty="0"/>
          </a:p>
          <a:p>
            <a:pPr algn="just"/>
            <a:r>
              <a:rPr lang="hu-HU" b="1" dirty="0"/>
              <a:t>Preambulum (162) </a:t>
            </a:r>
          </a:p>
          <a:p>
            <a:pPr algn="just"/>
            <a:r>
              <a:rPr lang="hu-HU" sz="1200" b="0" i="0" kern="1200" dirty="0">
                <a:solidFill>
                  <a:schemeClr val="tx1"/>
                </a:solidFill>
                <a:effectLst/>
                <a:latin typeface="+mn-lt"/>
                <a:ea typeface="+mn-ea"/>
                <a:cs typeface="+mn-cs"/>
              </a:rPr>
              <a:t>E rendeletet a személyes adatok statisztikai célú kezelése esetében is alkalmazni kell. E rendelet jelentette korlátokon belül az uniós vagy a tagállami jog határozza meg a statisztikai tartalmat, a hozzáférés ellenőrzését, a személyes adatok statisztikai célú kezelésének szempontjait, az érintettek jogainak és szabadságainak védelmét és a statisztikai adatok bizalmas jellegének garantálását szolgáló megfelelő intézkedéseket. Statisztikai célúnak minősül a személyes adatok statisztikai felmérések vagy statisztikai eredmények kiszámításának céljából történő gyűjtése és kezelése. Ezeket a statisztikai eredményeket a későbbiekben többféle célra is fel lehet használni, többek között tudományos kutatás céljára is. A statisztikai célból következik, hogy a statisztikai célú adatkezelés eredménye nem személyes adat, hanem összesített adat, és hogy ezt az eredményt vagy a személyes adatokat nem használják fel konkrét természetes személyekre vonatkozó intézkedések vagy döntések alátámasztására.</a:t>
            </a:r>
            <a:endParaRPr lang="hu-HU" b="0" dirty="0"/>
          </a:p>
          <a:p>
            <a:pPr algn="just"/>
            <a:endParaRPr lang="hu-HU" sz="1200" b="1" kern="1200" dirty="0">
              <a:solidFill>
                <a:schemeClr val="tx1"/>
              </a:solidFill>
              <a:effectLst/>
              <a:latin typeface="+mn-lt"/>
              <a:ea typeface="+mn-ea"/>
              <a:cs typeface="+mn-cs"/>
            </a:endParaRPr>
          </a:p>
          <a:p>
            <a:pPr algn="just"/>
            <a:r>
              <a:rPr lang="hu-HU" sz="1200" b="1" kern="1200" dirty="0">
                <a:solidFill>
                  <a:schemeClr val="tx1"/>
                </a:solidFill>
                <a:effectLst/>
                <a:latin typeface="+mn-lt"/>
                <a:ea typeface="+mn-ea"/>
                <a:cs typeface="+mn-cs"/>
              </a:rPr>
              <a:t>Jogeset: </a:t>
            </a:r>
          </a:p>
          <a:p>
            <a:pPr algn="just"/>
            <a:r>
              <a:rPr lang="hu-HU" dirty="0"/>
              <a:t>EUB, Camera di </a:t>
            </a:r>
            <a:r>
              <a:rPr lang="hu-HU" dirty="0" err="1"/>
              <a:t>Commercio</a:t>
            </a:r>
            <a:r>
              <a:rPr lang="hu-HU" dirty="0"/>
              <a:t>, </a:t>
            </a:r>
            <a:r>
              <a:rPr lang="hu-HU" dirty="0" err="1"/>
              <a:t>Industria</a:t>
            </a:r>
            <a:r>
              <a:rPr lang="hu-HU" dirty="0"/>
              <a:t>, </a:t>
            </a:r>
            <a:r>
              <a:rPr lang="hu-HU" dirty="0" err="1"/>
              <a:t>Artigianato</a:t>
            </a:r>
            <a:r>
              <a:rPr lang="hu-HU" dirty="0"/>
              <a:t> e </a:t>
            </a:r>
            <a:r>
              <a:rPr lang="hu-HU" dirty="0" err="1"/>
              <a:t>Agricoltura</a:t>
            </a:r>
            <a:r>
              <a:rPr lang="hu-HU" dirty="0"/>
              <a:t> di </a:t>
            </a:r>
            <a:r>
              <a:rPr lang="hu-HU" dirty="0" err="1"/>
              <a:t>Lecce</a:t>
            </a:r>
            <a:r>
              <a:rPr lang="hu-HU" dirty="0"/>
              <a:t> kontra </a:t>
            </a:r>
            <a:r>
              <a:rPr lang="hu-HU" dirty="0" err="1"/>
              <a:t>Salvatore</a:t>
            </a:r>
            <a:r>
              <a:rPr lang="hu-HU" dirty="0"/>
              <a:t> Manni, C2017/15 sz. ügy, 2017. március 9., 47. és 60. pontja.</a:t>
            </a:r>
          </a:p>
          <a:p>
            <a:pPr algn="just"/>
            <a:endParaRPr lang="hu-HU" dirty="0"/>
          </a:p>
          <a:p>
            <a:pPr marL="0" marR="0" lvl="0" indent="0" algn="just" defTabSz="914400" rtl="0" eaLnBrk="1" fontAlgn="auto" latinLnBrk="0" hangingPunct="1">
              <a:lnSpc>
                <a:spcPct val="100000"/>
              </a:lnSpc>
              <a:spcBef>
                <a:spcPts val="0"/>
              </a:spcBef>
              <a:spcAft>
                <a:spcPts val="0"/>
              </a:spcAft>
              <a:buClrTx/>
              <a:buSzTx/>
              <a:buFontTx/>
              <a:buNone/>
              <a:tabLst/>
              <a:defRPr/>
            </a:pPr>
            <a:r>
              <a:rPr lang="hu-HU" i="1" dirty="0"/>
              <a:t>A Manni ügyben  az EUB megállapította, hogy a személyes adatok cégnyilvántartásban való közzététel törvényes célja és különösen a harmadik személyek érdekei védelmének és jogbiztonság biztosításának szükségessége miatt elvben Manni úr nem jogosult személyes adatainak cégnyilvántartásból való törlését kérni. Elismerte azonban az adatkezelés elleni tiltakozás jogának meglétét leszögezve, hogy „nem zárható ki, […] hogy felmerülhetnek olyan különös helyzetek, amelyekben az érintett személy sajátos helyzetével kapcsolatos lényeges, jogos érdekek kivételesen igazolják, hogy a rá vonatkozó, a nyilvántartásba bejegyzett személyes adatokhoz való hozzáférést […] kellően hosszú időszak elteltével az adatokba való betekintéshez fűződő különös érdeküket igazoló harmadik személyekre korlátozzák”.</a:t>
            </a:r>
            <a:r>
              <a:rPr lang="hu-HU" sz="1200" kern="1200" dirty="0">
                <a:solidFill>
                  <a:schemeClr val="tx1"/>
                </a:solidFill>
                <a:effectLst/>
                <a:latin typeface="+mn-lt"/>
                <a:ea typeface="+mn-ea"/>
                <a:cs typeface="+mn-cs"/>
              </a:rPr>
              <a:t> </a:t>
            </a:r>
            <a:r>
              <a:rPr lang="hu-HU" sz="1200" i="1" kern="1200" dirty="0">
                <a:solidFill>
                  <a:schemeClr val="tx1"/>
                </a:solidFill>
                <a:effectLst/>
                <a:latin typeface="+mn-lt"/>
                <a:ea typeface="+mn-ea"/>
                <a:cs typeface="+mn-cs"/>
              </a:rPr>
              <a:t>Az EUB úgy vélte, hogy a nemzeti bíróságok feladata megvizsgálni az egyes eseteket, figyelemmel az egyén valamennyi lényeges körülményére és arra, hogy léteznek-e olyan jogos és kényszerítő okok, amelyek kivételesen igazolhatják harmadik feleknek a cégnyilvántartásokban szereplő személyes adatokhoz való hozzáférésének korlátozását. Tisztázta ugyanakkor, hogy Manni esetében kizárólag azon körülmény, miszerint potenciális ügyfélkörét állítólag befolyásolta személyes adatainak cégnyilvántartásban való közzététele, nem minősül ilyen jogos és kényszerítő oknak. Manni potenciális ügyfeleinek jogos érdeke fűződik a régi vállalkozásának csődjére vonatkozó információkat megismerni.</a:t>
            </a:r>
            <a:endParaRPr lang="hu-HU" dirty="0"/>
          </a:p>
          <a:p>
            <a:pPr algn="just"/>
            <a:br>
              <a:rPr lang="hu-HU" dirty="0"/>
            </a:br>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r>
              <a:rPr lang="hu-HU" dirty="0"/>
              <a:t>E-</a:t>
            </a:r>
            <a:r>
              <a:rPr lang="hu-HU" dirty="0" err="1"/>
              <a:t>privacy</a:t>
            </a:r>
            <a:r>
              <a:rPr lang="hu-HU" dirty="0"/>
              <a:t> irányelv 13. cikke</a:t>
            </a:r>
          </a:p>
        </p:txBody>
      </p:sp>
      <p:sp>
        <p:nvSpPr>
          <p:cNvPr id="4" name="Dia számának helye 3"/>
          <p:cNvSpPr>
            <a:spLocks noGrp="1"/>
          </p:cNvSpPr>
          <p:nvPr>
            <p:ph type="sldNum" sz="quarter" idx="10"/>
          </p:nvPr>
        </p:nvSpPr>
        <p:spPr/>
        <p:txBody>
          <a:bodyPr/>
          <a:lstStyle/>
          <a:p>
            <a:fld id="{D6DF0384-9887-4347-BCA7-C19CDF5955B7}" type="slidenum">
              <a:rPr lang="en-US" smtClean="0"/>
              <a:t>32</a:t>
            </a:fld>
            <a:endParaRPr lang="en-US"/>
          </a:p>
        </p:txBody>
      </p:sp>
    </p:spTree>
    <p:extLst>
      <p:ext uri="{BB962C8B-B14F-4D97-AF65-F5344CB8AC3E}">
        <p14:creationId xmlns:p14="http://schemas.microsoft.com/office/powerpoint/2010/main" val="365050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dirty="0"/>
              <a:t>Az EUB megállapította, hogy a személyes adatok cégnyilvántartásban való közzététel törvényes célja és különösen a harmadik személyek érdekei védelmének és jogbiztonság biztosításának szükségessége miatt elvben Manni úr nem jogosult személyes adatainak cégnyilvántartásból való törlését kérni. Elismerte azonban az adatkezelés elleni tiltakozás jogának meglétét leszögezve, hogy „nem zárható ki, […] hogy felmerülhetnek olyan különös helyzetek, amelyekben az érintett személy sajátos helyzetével kapcsolatos lényeges, jogos érdekek kivételesen igazolják, hogy a rá vonatkozó, a nyilvántartásba bejegyzett személyes adatokhoz való hozzáférést […] kellően hosszú időszak elteltével az adatokba való betekintéshez fűződő különös érdeküket igazoló harmadik személyekre korlátozzák”.</a:t>
            </a:r>
            <a:r>
              <a:rPr lang="hu-HU" sz="1200" kern="1200" dirty="0">
                <a:solidFill>
                  <a:schemeClr val="tx1"/>
                </a:solidFill>
                <a:effectLst/>
                <a:latin typeface="+mn-lt"/>
                <a:ea typeface="+mn-ea"/>
                <a:cs typeface="+mn-cs"/>
              </a:rPr>
              <a:t> Az EUB úgy vélte, hogy a nemzeti bíróságok feladata megvizsgálni az egyes eseteket, figyelemmel az egyén valamennyi lényeges körülményére és arra, hogy léteznek-e olyan jogos és kényszerítő okok, amelyek kivételesen igazolhatják harmadik feleknek a cégnyilvántartásokban szereplő személyes adatokhoz való hozzáférésének korlátozását. Tisztázta ugyanakkor, hogy Manni esetében kizárólag azon körülmény, miszerint potenciális ügyfélkörét állítólag befolyásolta személyes adatainak cégnyilvántartásban való közzététele, nem minősül ilyen jogos és kényszerítő oknak. Manni potenciális ügyfeleinek jogos érdeke fűződik a régi vállalkozásának csődjére vonatkozó információkat megismerni.</a:t>
            </a:r>
          </a:p>
          <a:p>
            <a:pPr algn="just"/>
            <a:endParaRPr lang="hu-HU" dirty="0"/>
          </a:p>
        </p:txBody>
      </p:sp>
      <p:sp>
        <p:nvSpPr>
          <p:cNvPr id="4" name="Dia számának helye 3"/>
          <p:cNvSpPr>
            <a:spLocks noGrp="1"/>
          </p:cNvSpPr>
          <p:nvPr>
            <p:ph type="sldNum" sz="quarter" idx="5"/>
          </p:nvPr>
        </p:nvSpPr>
        <p:spPr/>
        <p:txBody>
          <a:bodyPr/>
          <a:lstStyle/>
          <a:p>
            <a:fld id="{D6DF0384-9887-4347-BCA7-C19CDF5955B7}" type="slidenum">
              <a:rPr lang="en-US" smtClean="0"/>
              <a:t>33</a:t>
            </a:fld>
            <a:endParaRPr lang="en-US"/>
          </a:p>
        </p:txBody>
      </p:sp>
    </p:spTree>
    <p:extLst>
      <p:ext uri="{BB962C8B-B14F-4D97-AF65-F5344CB8AC3E}">
        <p14:creationId xmlns:p14="http://schemas.microsoft.com/office/powerpoint/2010/main" val="2951157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áttekintést nyújt az érintett azon jogáról, hogy </a:t>
            </a:r>
            <a:r>
              <a:rPr lang="hu-HU" dirty="0"/>
              <a:t>ne terjedjen ki rá kizárólag automatizált adatkezelésen</a:t>
            </a:r>
            <a:r>
              <a:rPr lang="hu-HU" baseline="0" dirty="0"/>
              <a:t> </a:t>
            </a:r>
            <a:r>
              <a:rPr lang="hu-HU" dirty="0"/>
              <a:t>alapuló döntés hatálya </a:t>
            </a:r>
            <a:r>
              <a:rPr lang="hu-HU" sz="1200" b="0" kern="1200" baseline="0" dirty="0">
                <a:solidFill>
                  <a:schemeClr val="tx1"/>
                </a:solidFill>
                <a:effectLst/>
                <a:latin typeface="+mn-lt"/>
                <a:ea typeface="+mn-ea"/>
                <a:cs typeface="+mn-cs"/>
              </a:rPr>
              <a:t>személyes adatainak kezelése során, és ezen a jog gyakorlásának lehetőségeiről.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sz="1200" b="1" kern="1200" dirty="0">
                <a:solidFill>
                  <a:schemeClr val="tx1"/>
                </a:solidFill>
                <a:effectLst/>
                <a:latin typeface="+mn-lt"/>
                <a:ea typeface="+mn-ea"/>
                <a:cs typeface="+mn-cs"/>
              </a:rPr>
              <a:t>Időterv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sz="1200" b="0" kern="1200" dirty="0">
                <a:solidFill>
                  <a:schemeClr val="tx1"/>
                </a:solidFill>
                <a:effectLst/>
                <a:latin typeface="+mn-lt"/>
                <a:ea typeface="+mn-ea"/>
                <a:cs typeface="+mn-cs"/>
              </a:rPr>
              <a:t>22</a:t>
            </a:r>
            <a:r>
              <a:rPr lang="hu-HU" b="0" dirty="0"/>
              <a:t>.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r>
              <a:rPr lang="hu-HU" dirty="0"/>
              <a:t>A 29.cikk szerinti munkacsoport iránymutatása az adatvédelmi incidensekkel kapcsolatos, az (EU) 2016/679 sz. rendelet értelmében vett értesítésről (WP250) </a:t>
            </a:r>
            <a:r>
              <a:rPr lang="hu-HU" b="1" dirty="0"/>
              <a:t>Megjegyzések:</a:t>
            </a:r>
          </a:p>
          <a:p>
            <a:pPr algn="just"/>
            <a:r>
              <a:rPr lang="hu-HU" b="0" dirty="0"/>
              <a:t>Élő munkaerőt is alkalmazni kell,</a:t>
            </a:r>
            <a:r>
              <a:rPr lang="hu-HU" b="0" baseline="0" dirty="0"/>
              <a:t> hogy el tudja magyarázni az érintettnek a rendszer működését.</a:t>
            </a:r>
            <a:endParaRPr lang="hu-HU" b="0" dirty="0"/>
          </a:p>
        </p:txBody>
      </p:sp>
      <p:sp>
        <p:nvSpPr>
          <p:cNvPr id="4" name="Dia számának helye 3"/>
          <p:cNvSpPr>
            <a:spLocks noGrp="1"/>
          </p:cNvSpPr>
          <p:nvPr>
            <p:ph type="sldNum" sz="quarter" idx="10"/>
          </p:nvPr>
        </p:nvSpPr>
        <p:spPr/>
        <p:txBody>
          <a:bodyPr/>
          <a:lstStyle/>
          <a:p>
            <a:fld id="{D6DF0384-9887-4347-BCA7-C19CDF5955B7}" type="slidenum">
              <a:rPr lang="en-US" smtClean="0"/>
              <a:t>34</a:t>
            </a:fld>
            <a:endParaRPr lang="en-US"/>
          </a:p>
        </p:txBody>
      </p:sp>
    </p:spTree>
    <p:extLst>
      <p:ext uri="{BB962C8B-B14F-4D97-AF65-F5344CB8AC3E}">
        <p14:creationId xmlns:p14="http://schemas.microsoft.com/office/powerpoint/2010/main" val="2058899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35</a:t>
            </a:fld>
            <a:endParaRPr lang="en-US"/>
          </a:p>
        </p:txBody>
      </p:sp>
    </p:spTree>
    <p:extLst>
      <p:ext uri="{BB962C8B-B14F-4D97-AF65-F5344CB8AC3E}">
        <p14:creationId xmlns:p14="http://schemas.microsoft.com/office/powerpoint/2010/main" val="622440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36</a:t>
            </a:fld>
            <a:endParaRPr lang="en-US"/>
          </a:p>
        </p:txBody>
      </p:sp>
    </p:spTree>
    <p:extLst>
      <p:ext uri="{BB962C8B-B14F-4D97-AF65-F5344CB8AC3E}">
        <p14:creationId xmlns:p14="http://schemas.microsoft.com/office/powerpoint/2010/main" val="2456948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37</a:t>
            </a:fld>
            <a:endParaRPr lang="en-US"/>
          </a:p>
        </p:txBody>
      </p:sp>
    </p:spTree>
    <p:extLst>
      <p:ext uri="{BB962C8B-B14F-4D97-AF65-F5344CB8AC3E}">
        <p14:creationId xmlns:p14="http://schemas.microsoft.com/office/powerpoint/2010/main" val="3947433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témakör bemutatja a személyes adatok kezelésének követelményeit. </a:t>
            </a:r>
          </a:p>
          <a:p>
            <a:pPr algn="just"/>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 </a:t>
            </a:r>
          </a:p>
          <a:p>
            <a:pPr algn="just"/>
            <a:r>
              <a:rPr lang="hu-HU" sz="1200" b="1" kern="1200" dirty="0">
                <a:solidFill>
                  <a:schemeClr val="tx1"/>
                </a:solidFill>
                <a:effectLst/>
                <a:latin typeface="+mn-lt"/>
                <a:ea typeface="+mn-ea"/>
                <a:cs typeface="+mn-cs"/>
              </a:rPr>
              <a:t>Időterv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38</a:t>
            </a:fld>
            <a:endParaRPr lang="en-US"/>
          </a:p>
        </p:txBody>
      </p:sp>
    </p:spTree>
    <p:extLst>
      <p:ext uri="{BB962C8B-B14F-4D97-AF65-F5344CB8AC3E}">
        <p14:creationId xmlns:p14="http://schemas.microsoft.com/office/powerpoint/2010/main" val="3143405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685800" y="4400549"/>
            <a:ext cx="5486400" cy="5569715"/>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bemutatja, hogy az adatkezelő miként segítheti elő és biztosíthatja az érintettek jogainak gyakorlását. A cél a meghozandó intézkedések részletes bemutatása.</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sz="1200" b="1" kern="1200" dirty="0">
                <a:solidFill>
                  <a:schemeClr val="tx1"/>
                </a:solidFill>
                <a:effectLst/>
                <a:latin typeface="+mn-lt"/>
                <a:ea typeface="+mn-ea"/>
                <a:cs typeface="+mn-cs"/>
              </a:rPr>
              <a:t>Időterv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12. cikk</a:t>
            </a:r>
          </a:p>
          <a:p>
            <a:pPr algn="just"/>
            <a:r>
              <a:rPr lang="hu-HU" sz="1200" b="1" kern="1200" dirty="0">
                <a:solidFill>
                  <a:schemeClr val="tx1"/>
                </a:solidFill>
                <a:effectLst/>
                <a:latin typeface="+mn-lt"/>
                <a:ea typeface="+mn-ea"/>
                <a:cs typeface="+mn-cs"/>
              </a:rPr>
              <a:t>Jogeset: </a:t>
            </a:r>
            <a:endParaRPr lang="hu-HU" sz="1200" b="0" kern="1200" dirty="0">
              <a:solidFill>
                <a:schemeClr val="tx1"/>
              </a:solidFill>
              <a:effectLst/>
              <a:latin typeface="+mn-lt"/>
              <a:ea typeface="+mn-ea"/>
              <a:cs typeface="+mn-cs"/>
            </a:endParaRPr>
          </a:p>
          <a:p>
            <a:pPr algn="just"/>
            <a:r>
              <a:rPr lang="hu-HU" dirty="0"/>
              <a:t>EUB, </a:t>
            </a:r>
            <a:r>
              <a:rPr lang="hu-HU" dirty="0" err="1"/>
              <a:t>Institut</a:t>
            </a:r>
            <a:r>
              <a:rPr lang="hu-HU" dirty="0"/>
              <a:t> </a:t>
            </a:r>
            <a:r>
              <a:rPr lang="hu-HU" dirty="0" err="1"/>
              <a:t>professionnel</a:t>
            </a:r>
            <a:r>
              <a:rPr lang="hu-HU" dirty="0"/>
              <a:t> </a:t>
            </a:r>
            <a:r>
              <a:rPr lang="hu-HU" dirty="0" err="1"/>
              <a:t>des</a:t>
            </a:r>
            <a:r>
              <a:rPr lang="hu-HU" dirty="0"/>
              <a:t> </a:t>
            </a:r>
            <a:r>
              <a:rPr lang="hu-HU" dirty="0" err="1"/>
              <a:t>agents</a:t>
            </a:r>
            <a:r>
              <a:rPr lang="hu-HU" dirty="0"/>
              <a:t> </a:t>
            </a:r>
            <a:r>
              <a:rPr lang="hu-HU" dirty="0" err="1"/>
              <a:t>immobiliers</a:t>
            </a:r>
            <a:r>
              <a:rPr lang="hu-HU" dirty="0"/>
              <a:t> (IPI) kontra Geoffrey </a:t>
            </a:r>
            <a:r>
              <a:rPr lang="hu-HU" dirty="0" err="1"/>
              <a:t>Englebert</a:t>
            </a:r>
            <a:r>
              <a:rPr lang="hu-HU" dirty="0"/>
              <a:t> és társai, C-473/12 sz. ügy, 2013. november 7.</a:t>
            </a:r>
          </a:p>
          <a:p>
            <a:pPr algn="just"/>
            <a:r>
              <a:rPr lang="hu-HU" dirty="0"/>
              <a:t>EUB, </a:t>
            </a:r>
            <a:r>
              <a:rPr lang="hu-HU" dirty="0" err="1"/>
              <a:t>Smaranda</a:t>
            </a:r>
            <a:r>
              <a:rPr lang="hu-HU" dirty="0"/>
              <a:t> Bara és társai kontra </a:t>
            </a:r>
            <a:r>
              <a:rPr lang="hu-HU" dirty="0" err="1"/>
              <a:t>Casa</a:t>
            </a:r>
            <a:r>
              <a:rPr lang="hu-HU" dirty="0"/>
              <a:t> </a:t>
            </a:r>
            <a:r>
              <a:rPr lang="hu-HU" dirty="0" err="1"/>
              <a:t>Naţională</a:t>
            </a:r>
            <a:r>
              <a:rPr lang="hu-HU" dirty="0"/>
              <a:t> de </a:t>
            </a:r>
            <a:r>
              <a:rPr lang="hu-HU" dirty="0" err="1"/>
              <a:t>Asigurări</a:t>
            </a:r>
            <a:r>
              <a:rPr lang="hu-HU" dirty="0"/>
              <a:t> de </a:t>
            </a:r>
            <a:r>
              <a:rPr lang="hu-HU" dirty="0" err="1"/>
              <a:t>Sănătate</a:t>
            </a:r>
            <a:r>
              <a:rPr lang="hu-HU" dirty="0"/>
              <a:t> és társai, C-201/14 sz. ügy, 2015. október 1.</a:t>
            </a:r>
          </a:p>
          <a:p>
            <a:pPr algn="just"/>
            <a:endParaRPr lang="hu-HU" b="1" dirty="0"/>
          </a:p>
          <a:p>
            <a:pPr algn="just"/>
            <a:r>
              <a:rPr lang="hu-HU" i="1" dirty="0"/>
              <a:t>A </a:t>
            </a:r>
            <a:r>
              <a:rPr lang="hu-HU" i="1" dirty="0" err="1"/>
              <a:t>Smaranda</a:t>
            </a:r>
            <a:r>
              <a:rPr lang="hu-HU" i="1" dirty="0"/>
              <a:t> Bara és társai kontra </a:t>
            </a:r>
            <a:r>
              <a:rPr lang="hu-HU" i="1" dirty="0" err="1"/>
              <a:t>Preşidentele</a:t>
            </a:r>
            <a:r>
              <a:rPr lang="hu-HU" i="1" dirty="0"/>
              <a:t> </a:t>
            </a:r>
            <a:r>
              <a:rPr lang="hu-HU" i="1" dirty="0" err="1"/>
              <a:t>Casei</a:t>
            </a:r>
            <a:r>
              <a:rPr lang="hu-HU" i="1" dirty="0"/>
              <a:t> </a:t>
            </a:r>
            <a:r>
              <a:rPr lang="hu-HU" i="1" dirty="0" err="1"/>
              <a:t>Naţionale</a:t>
            </a:r>
            <a:r>
              <a:rPr lang="hu-HU" i="1" dirty="0"/>
              <a:t> de </a:t>
            </a:r>
            <a:r>
              <a:rPr lang="hu-HU" i="1" dirty="0" err="1"/>
              <a:t>Asigurări</a:t>
            </a:r>
            <a:r>
              <a:rPr lang="hu-HU" i="1" dirty="0"/>
              <a:t> de </a:t>
            </a:r>
            <a:r>
              <a:rPr lang="hu-HU" i="1" dirty="0" err="1"/>
              <a:t>Sănătate</a:t>
            </a:r>
            <a:r>
              <a:rPr lang="hu-HU" i="1" dirty="0"/>
              <a:t>, </a:t>
            </a:r>
            <a:r>
              <a:rPr lang="hu-HU" i="1" dirty="0" err="1"/>
              <a:t>Casa</a:t>
            </a:r>
            <a:r>
              <a:rPr lang="hu-HU" i="1" dirty="0"/>
              <a:t> </a:t>
            </a:r>
            <a:r>
              <a:rPr lang="hu-HU" i="1" dirty="0" err="1"/>
              <a:t>Naţională</a:t>
            </a:r>
            <a:r>
              <a:rPr lang="hu-HU" i="1" dirty="0"/>
              <a:t> de </a:t>
            </a:r>
            <a:r>
              <a:rPr lang="hu-HU" i="1" dirty="0" err="1"/>
              <a:t>Administrare</a:t>
            </a:r>
            <a:r>
              <a:rPr lang="hu-HU" i="1" dirty="0"/>
              <a:t> </a:t>
            </a:r>
            <a:r>
              <a:rPr lang="hu-HU" i="1" dirty="0" err="1"/>
              <a:t>Fiscală</a:t>
            </a:r>
            <a:r>
              <a:rPr lang="hu-HU" i="1" dirty="0"/>
              <a:t> (ANAF) ügy  azzal foglalkozott, hogy a nemzeti adóigazgatási ügynökség egyéni vállalkozók jövedelmével kapcsolatos adóügyi adatokat továbbított a román nemzeti egészségbiztosítási pénztár felé, amely alapján a pénztár egészségbiztosítási járulékhátralék megfizetését követelte. Az EUB-t annak megállapítására kérték, hogy az érintetteknek kellett-e volna előzetes tájékoztatást kapniuk az adatkezelő kilétéről és az adatok továbbításának céljáról a szóban forgó adatok nemzeti egészségbiztosítási pénztár általi kezelése előtt. Az EUB azt állapította meg, hogy amennyiben valamely tagállam egyik közigazgatási szerve egy másik közigazgatási szerv felé továbbít személyes adatokat, amely tovább kezeli az érintett adatokat, az érintetteket tájékoztatni kell az adattovábbításról, illetve adatkezelésről.</a:t>
            </a:r>
          </a:p>
          <a:p>
            <a:pPr algn="just"/>
            <a:endParaRPr lang="hu-HU" b="1" dirty="0"/>
          </a:p>
          <a:p>
            <a:pPr algn="just"/>
            <a:r>
              <a:rPr lang="hu-HU" b="1" dirty="0"/>
              <a:t>További olvasmányok:</a:t>
            </a: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39</a:t>
            </a:fld>
            <a:endParaRPr lang="en-US"/>
          </a:p>
        </p:txBody>
      </p:sp>
    </p:spTree>
    <p:extLst>
      <p:ext uri="{BB962C8B-B14F-4D97-AF65-F5344CB8AC3E}">
        <p14:creationId xmlns:p14="http://schemas.microsoft.com/office/powerpoint/2010/main" val="414255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defRPr/>
            </a:pPr>
            <a:r>
              <a:rPr lang="hu-HU" b="1" dirty="0"/>
              <a:t>A dia célja és tárgya: </a:t>
            </a:r>
            <a:r>
              <a:rPr lang="hu-HU" dirty="0"/>
              <a:t>Az előadó bemutatása a </a:t>
            </a:r>
            <a:r>
              <a:rPr lang="hu-HU"/>
              <a:t>közönség számára.</a:t>
            </a:r>
            <a:endParaRPr lang="hu-HU" dirty="0"/>
          </a:p>
          <a:p>
            <a:pPr lvl="0" algn="just">
              <a:defRPr/>
            </a:pPr>
            <a:r>
              <a:rPr lang="hu-HU" b="1" dirty="0"/>
              <a:t>Pedagógiai stratégia és útmutatás:  </a:t>
            </a:r>
            <a:r>
              <a:rPr lang="hu-HU" dirty="0"/>
              <a:t>Hangsúlyozzuk, hogy az előadó – adatvédelmi tudása okán – a jövőben esetleges kapcsolattartási pont lehet a hallgatók számára!</a:t>
            </a:r>
          </a:p>
          <a:p>
            <a:pPr lvl="0" algn="just">
              <a:defRPr/>
            </a:pPr>
            <a:r>
              <a:rPr lang="hu-HU" dirty="0"/>
              <a:t> </a:t>
            </a:r>
            <a:r>
              <a:rPr lang="hu-HU" b="1" dirty="0"/>
              <a:t>Időterv (fontosság): </a:t>
            </a:r>
            <a:r>
              <a:rPr lang="hu-HU" dirty="0"/>
              <a:t>közepes</a:t>
            </a:r>
          </a:p>
          <a:p>
            <a:pPr algn="just"/>
            <a:r>
              <a:rPr lang="hu-HU" b="1" dirty="0"/>
              <a:t>A képzésben résztvevők szükséges tapasztalata: </a:t>
            </a:r>
            <a:r>
              <a:rPr lang="hu-HU" dirty="0"/>
              <a:t>nincs</a:t>
            </a:r>
          </a:p>
          <a:p>
            <a:pPr algn="just"/>
            <a:r>
              <a:rPr lang="hu-HU" b="1" dirty="0"/>
              <a:t>Kinek releváns: </a:t>
            </a:r>
            <a:r>
              <a:rPr lang="hu-HU" dirty="0"/>
              <a:t>mindenkinek</a:t>
            </a:r>
          </a:p>
          <a:p>
            <a:pPr algn="just"/>
            <a:r>
              <a:rPr lang="hu-HU" b="1" dirty="0"/>
              <a:t>Jogszabályi rendelkezések: - </a:t>
            </a:r>
            <a:endParaRPr lang="hu-HU" dirty="0"/>
          </a:p>
          <a:p>
            <a:pPr algn="just"/>
            <a:r>
              <a:rPr lang="hu-HU" b="1" dirty="0"/>
              <a:t>Jogeset: -</a:t>
            </a:r>
          </a:p>
          <a:p>
            <a:pPr algn="just"/>
            <a:r>
              <a:rPr lang="hu-HU" b="1" dirty="0"/>
              <a:t>További olvasmányok: -</a:t>
            </a:r>
          </a:p>
          <a:p>
            <a:pPr algn="just"/>
            <a:r>
              <a:rPr lang="hu-HU" b="1" dirty="0"/>
              <a:t>Megjegyzések: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E1ED8-A20A-47BF-AD6C-9B601BC3AB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246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bemutatja, hogy az adatkezelő miként segítheti elő és biztosíthatja az érintettek jogainak gyakorlását. A cél a meghozandó intézkedések részletes bemutatása.</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r>
              <a:rPr lang="hu-HU" sz="1200" b="1" kern="1200" dirty="0">
                <a:solidFill>
                  <a:schemeClr val="tx1"/>
                </a:solidFill>
                <a:effectLst/>
                <a:latin typeface="+mn-lt"/>
                <a:ea typeface="+mn-ea"/>
                <a:cs typeface="+mn-cs"/>
              </a:rPr>
              <a:t>Időzítés (fontosság): </a:t>
            </a:r>
            <a:r>
              <a:rPr lang="hu-HU" sz="1200" kern="1200" dirty="0">
                <a:solidFill>
                  <a:schemeClr val="tx1"/>
                </a:solidFill>
                <a:effectLst/>
                <a:latin typeface="+mn-lt"/>
                <a:ea typeface="+mn-ea"/>
                <a:cs typeface="+mn-cs"/>
              </a:rPr>
              <a:t>magas</a:t>
            </a:r>
          </a:p>
          <a:p>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r>
              <a:rPr lang="hu-HU" sz="1200" b="1" kern="1200" dirty="0">
                <a:solidFill>
                  <a:schemeClr val="tx1"/>
                </a:solidFill>
                <a:effectLst/>
                <a:latin typeface="+mn-lt"/>
                <a:ea typeface="+mn-ea"/>
                <a:cs typeface="+mn-cs"/>
              </a:rPr>
              <a:t>Jogszabályi rendelkezések: </a:t>
            </a:r>
            <a:r>
              <a:rPr lang="hu-HU" b="0" dirty="0"/>
              <a:t>12. cikk</a:t>
            </a:r>
            <a:endParaRPr lang="en-GB" b="0" dirty="0"/>
          </a:p>
          <a:p>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endParaRPr lang="en-GB" dirty="0"/>
          </a:p>
        </p:txBody>
      </p:sp>
      <p:sp>
        <p:nvSpPr>
          <p:cNvPr id="4" name="Dia számának helye 3"/>
          <p:cNvSpPr>
            <a:spLocks noGrp="1"/>
          </p:cNvSpPr>
          <p:nvPr>
            <p:ph type="sldNum" sz="quarter" idx="10"/>
          </p:nvPr>
        </p:nvSpPr>
        <p:spPr/>
        <p:txBody>
          <a:bodyPr/>
          <a:lstStyle/>
          <a:p>
            <a:fld id="{D6DF0384-9887-4347-BCA7-C19CDF5955B7}" type="slidenum">
              <a:rPr lang="en-US" smtClean="0"/>
              <a:t>40</a:t>
            </a:fld>
            <a:endParaRPr lang="en-US"/>
          </a:p>
        </p:txBody>
      </p:sp>
    </p:spTree>
    <p:extLst>
      <p:ext uri="{BB962C8B-B14F-4D97-AF65-F5344CB8AC3E}">
        <p14:creationId xmlns:p14="http://schemas.microsoft.com/office/powerpoint/2010/main" val="1227730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bemutatja, hogy az adatkezelő miként segítheti elő és biztosíthatja az érintettek jogainak gyakorlását. A cél a meghozandó intézkedések részletes bemutatása.</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sz="1200" b="1" kern="1200" dirty="0">
                <a:solidFill>
                  <a:schemeClr val="tx1"/>
                </a:solidFill>
                <a:effectLst/>
                <a:latin typeface="+mn-lt"/>
                <a:ea typeface="+mn-ea"/>
                <a:cs typeface="+mn-cs"/>
              </a:rPr>
              <a:t>Időzítés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sz="1200" kern="1200" dirty="0">
                <a:solidFill>
                  <a:schemeClr val="tx1"/>
                </a:solidFill>
                <a:effectLst/>
                <a:latin typeface="+mn-lt"/>
                <a:ea typeface="+mn-ea"/>
                <a:cs typeface="+mn-cs"/>
              </a:rPr>
              <a:t>2</a:t>
            </a:r>
            <a:r>
              <a:rPr lang="hu-HU" b="0" dirty="0"/>
              <a:t>3.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41</a:t>
            </a:fld>
            <a:endParaRPr lang="en-US"/>
          </a:p>
        </p:txBody>
      </p:sp>
    </p:spTree>
    <p:extLst>
      <p:ext uri="{BB962C8B-B14F-4D97-AF65-F5344CB8AC3E}">
        <p14:creationId xmlns:p14="http://schemas.microsoft.com/office/powerpoint/2010/main" val="1217721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bemutatja, hogy az adatkezelő miként segítheti elő és biztosíthatja az érintettek jogainak gyakorlását. A cél a meghozandó intézkedések részletes bemutatása.</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sz="1200" b="1" kern="1200" dirty="0">
                <a:solidFill>
                  <a:schemeClr val="tx1"/>
                </a:solidFill>
                <a:effectLst/>
                <a:latin typeface="+mn-lt"/>
                <a:ea typeface="+mn-ea"/>
                <a:cs typeface="+mn-cs"/>
              </a:rPr>
              <a:t>Időzítés (fontosság): </a:t>
            </a:r>
            <a:r>
              <a:rPr lang="hu-HU" sz="1200" kern="1200" dirty="0">
                <a:solidFill>
                  <a:schemeClr val="tx1"/>
                </a:solidFill>
                <a:effectLst/>
                <a:latin typeface="+mn-lt"/>
                <a:ea typeface="+mn-ea"/>
                <a:cs typeface="+mn-cs"/>
              </a:rPr>
              <a:t>magas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sz="1200" kern="1200" dirty="0">
                <a:solidFill>
                  <a:schemeClr val="tx1"/>
                </a:solidFill>
                <a:effectLst/>
                <a:latin typeface="+mn-lt"/>
                <a:ea typeface="+mn-ea"/>
                <a:cs typeface="+mn-cs"/>
              </a:rPr>
              <a:t>2</a:t>
            </a:r>
            <a:r>
              <a:rPr lang="hu-HU" b="0" dirty="0"/>
              <a:t>3.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DF0384-9887-4347-BCA7-C19CDF5955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787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43</a:t>
            </a:fld>
            <a:endParaRPr lang="en-US"/>
          </a:p>
        </p:txBody>
      </p:sp>
    </p:spTree>
    <p:extLst>
      <p:ext uri="{BB962C8B-B14F-4D97-AF65-F5344CB8AC3E}">
        <p14:creationId xmlns:p14="http://schemas.microsoft.com/office/powerpoint/2010/main" val="1362961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44</a:t>
            </a:fld>
            <a:endParaRPr lang="en-US"/>
          </a:p>
        </p:txBody>
      </p:sp>
    </p:spTree>
    <p:extLst>
      <p:ext uri="{BB962C8B-B14F-4D97-AF65-F5344CB8AC3E}">
        <p14:creationId xmlns:p14="http://schemas.microsoft.com/office/powerpoint/2010/main" val="2321335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45</a:t>
            </a:fld>
            <a:endParaRPr lang="en-US"/>
          </a:p>
        </p:txBody>
      </p:sp>
    </p:spTree>
    <p:extLst>
      <p:ext uri="{BB962C8B-B14F-4D97-AF65-F5344CB8AC3E}">
        <p14:creationId xmlns:p14="http://schemas.microsoft.com/office/powerpoint/2010/main" val="4251267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bemutatja, hogy az érintett hogyan gyakorolhatja érintetti jogait egy másik szervezet által. A cél annak hangsúlyozása, hogy az érintett jogosult segítséget kérni érintetti jogainak gyakorlásában.</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sz="1200" b="1" kern="1200" dirty="0">
                <a:solidFill>
                  <a:schemeClr val="tx1"/>
                </a:solidFill>
                <a:effectLst/>
                <a:latin typeface="+mn-lt"/>
                <a:ea typeface="+mn-ea"/>
                <a:cs typeface="+mn-cs"/>
              </a:rPr>
              <a:t>Időterv (fontosság): </a:t>
            </a:r>
            <a:r>
              <a:rPr lang="hu-HU" sz="1200" kern="1200" dirty="0">
                <a:solidFill>
                  <a:schemeClr val="tx1"/>
                </a:solidFill>
                <a:effectLst/>
                <a:latin typeface="+mn-lt"/>
                <a:ea typeface="+mn-ea"/>
                <a:cs typeface="+mn-cs"/>
              </a:rPr>
              <a:t>közepes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sz="1200" b="0" kern="1200" dirty="0">
                <a:solidFill>
                  <a:schemeClr val="tx1"/>
                </a:solidFill>
                <a:effectLst/>
                <a:latin typeface="+mn-lt"/>
                <a:ea typeface="+mn-ea"/>
                <a:cs typeface="+mn-cs"/>
              </a:rPr>
              <a:t>80</a:t>
            </a:r>
            <a:r>
              <a:rPr lang="hu-HU" b="0" dirty="0"/>
              <a:t>.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endParaRPr lang="hu-HU" dirty="0"/>
          </a:p>
        </p:txBody>
      </p:sp>
      <p:sp>
        <p:nvSpPr>
          <p:cNvPr id="4" name="Slide Number Placeholder 3"/>
          <p:cNvSpPr>
            <a:spLocks noGrp="1"/>
          </p:cNvSpPr>
          <p:nvPr>
            <p:ph type="sldNum" sz="quarter" idx="5"/>
          </p:nvPr>
        </p:nvSpPr>
        <p:spPr/>
        <p:txBody>
          <a:bodyPr/>
          <a:lstStyle/>
          <a:p>
            <a:fld id="{D6DF0384-9887-4347-BCA7-C19CDF5955B7}" type="slidenum">
              <a:rPr lang="en-US" smtClean="0"/>
              <a:t>46</a:t>
            </a:fld>
            <a:endParaRPr lang="en-US"/>
          </a:p>
        </p:txBody>
      </p:sp>
    </p:spTree>
    <p:extLst>
      <p:ext uri="{BB962C8B-B14F-4D97-AF65-F5344CB8AC3E}">
        <p14:creationId xmlns:p14="http://schemas.microsoft.com/office/powerpoint/2010/main" val="24938675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ismerteti az érintett felügyeleti hatóságnál történő panasztételhez való jogát, és ennek a folyamatát.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 </a:t>
            </a:r>
            <a:r>
              <a:rPr lang="hu-HU" sz="1200" b="1" kern="1200" dirty="0">
                <a:solidFill>
                  <a:schemeClr val="tx1"/>
                </a:solidFill>
                <a:effectLst/>
                <a:latin typeface="+mn-lt"/>
                <a:ea typeface="+mn-ea"/>
                <a:cs typeface="+mn-cs"/>
              </a:rPr>
              <a:t>(fontosság): </a:t>
            </a:r>
            <a:r>
              <a:rPr lang="hu-HU" sz="1200" kern="1200" dirty="0">
                <a:solidFill>
                  <a:schemeClr val="tx1"/>
                </a:solidFill>
                <a:effectLst/>
                <a:latin typeface="+mn-lt"/>
                <a:ea typeface="+mn-ea"/>
                <a:cs typeface="+mn-cs"/>
              </a:rPr>
              <a:t>közepes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sz="1200" b="0" kern="1200" dirty="0">
                <a:solidFill>
                  <a:schemeClr val="tx1"/>
                </a:solidFill>
                <a:effectLst/>
                <a:latin typeface="+mn-lt"/>
                <a:ea typeface="+mn-ea"/>
                <a:cs typeface="+mn-cs"/>
              </a:rPr>
              <a:t>77</a:t>
            </a:r>
            <a:r>
              <a:rPr lang="hu-HU" b="0" dirty="0"/>
              <a:t>.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r>
              <a:rPr lang="hu-HU" b="0" dirty="0"/>
              <a:t>A jogorvoslati lehetőségek különféle útjai között nincsen kötelező eljárási hierarchia.</a:t>
            </a:r>
          </a:p>
          <a:p>
            <a:pPr algn="just"/>
            <a:r>
              <a:rPr lang="hu-HU" b="0" dirty="0"/>
              <a:t>A nemzeti felügyeleti hatóság </a:t>
            </a:r>
            <a:r>
              <a:rPr lang="hu-HU" b="0" baseline="0" dirty="0"/>
              <a:t>eljárásait érdemes bemutatni.</a:t>
            </a:r>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47</a:t>
            </a:fld>
            <a:endParaRPr lang="en-US"/>
          </a:p>
        </p:txBody>
      </p:sp>
    </p:spTree>
    <p:extLst>
      <p:ext uri="{BB962C8B-B14F-4D97-AF65-F5344CB8AC3E}">
        <p14:creationId xmlns:p14="http://schemas.microsoft.com/office/powerpoint/2010/main" val="1358991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bemutatja az érintett hatékony bírósági jogorvoslatához való jogát, és ennek a folyamatát.</a:t>
            </a:r>
          </a:p>
          <a:p>
            <a:pPr algn="just"/>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 </a:t>
            </a:r>
            <a:r>
              <a:rPr lang="hu-HU" sz="1200" b="1" kern="1200" dirty="0">
                <a:solidFill>
                  <a:schemeClr val="tx1"/>
                </a:solidFill>
                <a:effectLst/>
                <a:latin typeface="+mn-lt"/>
                <a:ea typeface="+mn-ea"/>
                <a:cs typeface="+mn-cs"/>
              </a:rPr>
              <a:t>(fontosság): </a:t>
            </a:r>
            <a:r>
              <a:rPr lang="hu-HU" sz="1200" kern="1200" dirty="0">
                <a:solidFill>
                  <a:schemeClr val="tx1"/>
                </a:solidFill>
                <a:effectLst/>
                <a:latin typeface="+mn-lt"/>
                <a:ea typeface="+mn-ea"/>
                <a:cs typeface="+mn-cs"/>
              </a:rPr>
              <a:t>közepes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sz="1200" b="0" kern="1200" dirty="0">
                <a:solidFill>
                  <a:schemeClr val="tx1"/>
                </a:solidFill>
                <a:effectLst/>
                <a:latin typeface="+mn-lt"/>
                <a:ea typeface="+mn-ea"/>
                <a:cs typeface="+mn-cs"/>
              </a:rPr>
              <a:t>78</a:t>
            </a:r>
            <a:r>
              <a:rPr lang="hu-HU" b="0" dirty="0"/>
              <a:t>.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p>
          <a:p>
            <a:pPr algn="just"/>
            <a:r>
              <a:rPr lang="hu-HU" sz="1200" b="1" kern="1200" dirty="0">
                <a:solidFill>
                  <a:schemeClr val="tx1"/>
                </a:solidFill>
                <a:effectLst/>
                <a:latin typeface="+mn-lt"/>
                <a:ea typeface="+mn-ea"/>
                <a:cs typeface="+mn-cs"/>
              </a:rPr>
              <a:t>Megjegyzések:</a:t>
            </a:r>
            <a:endParaRPr lang="hu-HU" sz="1200" kern="1200" dirty="0">
              <a:solidFill>
                <a:schemeClr val="tx1"/>
              </a:solidFill>
              <a:effectLst/>
              <a:latin typeface="+mn-lt"/>
              <a:ea typeface="+mn-ea"/>
              <a:cs typeface="+mn-cs"/>
            </a:endParaRPr>
          </a:p>
          <a:p>
            <a:pPr algn="just"/>
            <a:r>
              <a:rPr lang="hu-HU" b="0" dirty="0"/>
              <a:t>A jogorvoslati lehetőségek különféle útjai között nincsen kötelező eljárási hierarchia.</a:t>
            </a:r>
          </a:p>
          <a:p>
            <a:pPr algn="just"/>
            <a:r>
              <a:rPr lang="hu-HU" b="0" dirty="0"/>
              <a:t>A nemzeti felügyeleti hatóság </a:t>
            </a:r>
            <a:r>
              <a:rPr lang="hu-HU" b="0" baseline="0" dirty="0"/>
              <a:t>eljárásait érdemes bemutatni.</a:t>
            </a:r>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48</a:t>
            </a:fld>
            <a:endParaRPr lang="en-US"/>
          </a:p>
        </p:txBody>
      </p:sp>
    </p:spTree>
    <p:extLst>
      <p:ext uri="{BB962C8B-B14F-4D97-AF65-F5344CB8AC3E}">
        <p14:creationId xmlns:p14="http://schemas.microsoft.com/office/powerpoint/2010/main" val="1716955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tárgya:</a:t>
            </a:r>
            <a:r>
              <a:rPr lang="hu-HU" sz="1200" b="0" kern="1200" baseline="0" dirty="0">
                <a:solidFill>
                  <a:schemeClr val="tx1"/>
                </a:solidFill>
                <a:effectLst/>
                <a:latin typeface="+mn-lt"/>
                <a:ea typeface="+mn-ea"/>
                <a:cs typeface="+mn-cs"/>
              </a:rPr>
              <a:t> A dia bemutatja az érintett kártérítéshez való jogát.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Pedagógiai stratégia és útmutatás:</a:t>
            </a:r>
            <a:r>
              <a:rPr lang="hu-HU" sz="1200" kern="120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Időzítés (fontosság): </a:t>
            </a:r>
            <a:r>
              <a:rPr lang="hu-HU" sz="1200" kern="1200" dirty="0">
                <a:solidFill>
                  <a:schemeClr val="tx1"/>
                </a:solidFill>
                <a:effectLst/>
                <a:latin typeface="+mn-lt"/>
                <a:ea typeface="+mn-ea"/>
                <a:cs typeface="+mn-cs"/>
              </a:rPr>
              <a:t>közepes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sz="1200" b="0" kern="1200" dirty="0">
                <a:solidFill>
                  <a:schemeClr val="tx1"/>
                </a:solidFill>
                <a:effectLst/>
                <a:latin typeface="+mn-lt"/>
                <a:ea typeface="+mn-ea"/>
                <a:cs typeface="+mn-cs"/>
              </a:rPr>
              <a:t>82</a:t>
            </a:r>
            <a:r>
              <a:rPr lang="hu-HU" b="0" dirty="0"/>
              <a:t>.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49</a:t>
            </a:fld>
            <a:endParaRPr lang="en-US"/>
          </a:p>
        </p:txBody>
      </p:sp>
    </p:spTree>
    <p:extLst>
      <p:ext uri="{BB962C8B-B14F-4D97-AF65-F5344CB8AC3E}">
        <p14:creationId xmlns:p14="http://schemas.microsoft.com/office/powerpoint/2010/main" val="197867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r>
              <a:rPr lang="hu-HU" dirty="0"/>
              <a:t>A GDPR releváns rendelkezései:</a:t>
            </a:r>
          </a:p>
          <a:p>
            <a:pPr marL="171450" indent="-171450" algn="just">
              <a:buFont typeface="Arial" panose="020B0604020202020204" pitchFamily="34" charset="0"/>
              <a:buChar char="•"/>
            </a:pPr>
            <a:r>
              <a:rPr lang="hu-HU" dirty="0"/>
              <a:t>12-23. cikk</a:t>
            </a:r>
          </a:p>
          <a:p>
            <a:pPr algn="just"/>
            <a:r>
              <a:rPr lang="hu-HU" dirty="0"/>
              <a:t>Egyéb dokumentumok releváns rendelkezései:</a:t>
            </a:r>
          </a:p>
          <a:p>
            <a:pPr marL="171450" indent="-171450" algn="just">
              <a:buFont typeface="Arial" panose="020B0604020202020204" pitchFamily="34" charset="0"/>
              <a:buChar char="•"/>
            </a:pPr>
            <a:r>
              <a:rPr lang="hu-HU" dirty="0"/>
              <a:t>EJENY 12. cikk</a:t>
            </a:r>
          </a:p>
          <a:p>
            <a:pPr marL="171450" indent="-171450" algn="just">
              <a:buFont typeface="Arial" panose="020B0604020202020204" pitchFamily="34" charset="0"/>
              <a:buChar char="•"/>
            </a:pPr>
            <a:r>
              <a:rPr lang="hu-HU" dirty="0"/>
              <a:t>EJE</a:t>
            </a:r>
            <a:r>
              <a:rPr lang="hu-HU" noProof="0" dirty="0"/>
              <a:t>E 8. és 10. cikk</a:t>
            </a:r>
          </a:p>
          <a:p>
            <a:pPr marL="171450" indent="-171450" algn="just">
              <a:buFont typeface="Arial" panose="020B0604020202020204" pitchFamily="34" charset="0"/>
              <a:buChar char="•"/>
            </a:pPr>
            <a:r>
              <a:rPr lang="hu-HU" noProof="0" dirty="0"/>
              <a:t>Charta 7-8.</a:t>
            </a:r>
            <a:r>
              <a:rPr lang="hu-HU" baseline="0" noProof="0" dirty="0"/>
              <a:t> cikk</a:t>
            </a:r>
            <a:r>
              <a:rPr lang="hu-HU" noProof="0"/>
              <a:t>, 11. </a:t>
            </a:r>
            <a:r>
              <a:rPr lang="hu-HU" noProof="0" dirty="0"/>
              <a:t>cikk</a:t>
            </a:r>
          </a:p>
          <a:p>
            <a:pPr marL="171450" indent="-171450" algn="just">
              <a:buFont typeface="Arial" panose="020B0604020202020204" pitchFamily="34" charset="0"/>
              <a:buChar char="•"/>
            </a:pPr>
            <a:endParaRPr lang="hu-HU"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hu-HU" noProof="0" dirty="0"/>
              <a:t>Az előadás főbb témakörei:</a:t>
            </a:r>
            <a:endParaRPr lang="hu-HU" dirty="0"/>
          </a:p>
          <a:p>
            <a:pPr marL="171450" indent="-171450" algn="just">
              <a:buFont typeface="Arial" panose="020B0604020202020204" pitchFamily="34" charset="0"/>
              <a:buChar char="•"/>
            </a:pPr>
            <a:r>
              <a:rPr lang="hu-HU" dirty="0"/>
              <a:t>átlátható tájékoztatás, kommunikáció</a:t>
            </a:r>
          </a:p>
          <a:p>
            <a:pPr marL="171450" indent="-171450" algn="just">
              <a:buFont typeface="Arial" panose="020B0604020202020204" pitchFamily="34" charset="0"/>
              <a:buChar char="•"/>
            </a:pPr>
            <a:r>
              <a:rPr lang="hu-HU" dirty="0"/>
              <a:t>hozzáférési jog</a:t>
            </a:r>
          </a:p>
          <a:p>
            <a:pPr marL="171450" indent="-171450" algn="just">
              <a:buFont typeface="Arial" panose="020B0604020202020204" pitchFamily="34" charset="0"/>
              <a:buChar char="•"/>
            </a:pPr>
            <a:r>
              <a:rPr lang="hu-HU" dirty="0"/>
              <a:t>helyesbítéshez való jog</a:t>
            </a:r>
          </a:p>
          <a:p>
            <a:pPr marL="171450" indent="-171450" algn="just">
              <a:buFont typeface="Arial" panose="020B0604020202020204" pitchFamily="34" charset="0"/>
              <a:buChar char="•"/>
            </a:pPr>
            <a:r>
              <a:rPr lang="hu-HU" dirty="0"/>
              <a:t>tiltakozáshoz való jog</a:t>
            </a:r>
          </a:p>
          <a:p>
            <a:pPr marL="171450" indent="-171450" algn="just">
              <a:buFont typeface="Arial" panose="020B0604020202020204" pitchFamily="34" charset="0"/>
              <a:buChar char="•"/>
            </a:pPr>
            <a:r>
              <a:rPr lang="hu-HU" dirty="0"/>
              <a:t>törléshez való jog („az elfeledtetéshez való jog”)</a:t>
            </a:r>
          </a:p>
          <a:p>
            <a:pPr marL="171450" indent="-171450" algn="just">
              <a:buFont typeface="Arial" panose="020B0604020202020204" pitchFamily="34" charset="0"/>
              <a:buChar char="•"/>
            </a:pPr>
            <a:r>
              <a:rPr lang="hu-HU" dirty="0"/>
              <a:t>korlátozásához való jog</a:t>
            </a:r>
          </a:p>
          <a:p>
            <a:pPr marL="171450" indent="-171450" algn="just">
              <a:buFont typeface="Arial" panose="020B0604020202020204" pitchFamily="34" charset="0"/>
              <a:buChar char="•"/>
            </a:pPr>
            <a:r>
              <a:rPr lang="hu-HU" dirty="0"/>
              <a:t>értesítési kötelezettség</a:t>
            </a:r>
          </a:p>
          <a:p>
            <a:pPr marL="171450" indent="-171450" algn="just">
              <a:buFont typeface="Arial" panose="020B0604020202020204" pitchFamily="34" charset="0"/>
              <a:buChar char="•"/>
            </a:pPr>
            <a:r>
              <a:rPr lang="hu-HU" dirty="0"/>
              <a:t>az adathordozhatósághoz való jog</a:t>
            </a:r>
          </a:p>
          <a:p>
            <a:pPr marL="171450" indent="-171450" algn="just">
              <a:buFont typeface="Arial" panose="020B0604020202020204" pitchFamily="34" charset="0"/>
              <a:buChar char="•"/>
            </a:pPr>
            <a:r>
              <a:rPr lang="hu-HU" dirty="0"/>
              <a:t>tiltakozáshoz való jog az automatizált döntéshozatal során</a:t>
            </a:r>
          </a:p>
          <a:p>
            <a:pPr marL="171450" indent="-171450" algn="just">
              <a:buFont typeface="Arial" panose="020B0604020202020204" pitchFamily="34" charset="0"/>
              <a:buChar char="•"/>
            </a:pPr>
            <a:r>
              <a:rPr lang="hu-HU" sz="1200" b="0" i="0" kern="1200" dirty="0">
                <a:solidFill>
                  <a:schemeClr val="tx1"/>
                </a:solidFill>
                <a:effectLst/>
                <a:latin typeface="+mn-lt"/>
                <a:ea typeface="+mn-ea"/>
                <a:cs typeface="+mn-cs"/>
              </a:rPr>
              <a:t>beleértve a profilalkotást, nemzetközi adattovábbítást</a:t>
            </a:r>
            <a:endParaRPr lang="hu-HU" b="0" dirty="0"/>
          </a:p>
          <a:p>
            <a:pPr marL="914400" lvl="1" indent="-457200" algn="just">
              <a:buFont typeface="+mj-lt"/>
              <a:buAutoNum type="alphaLcParenR"/>
            </a:pPr>
            <a:endParaRPr lang="hu-HU" dirty="0"/>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5</a:t>
            </a:fld>
            <a:endParaRPr lang="en-US"/>
          </a:p>
        </p:txBody>
      </p:sp>
    </p:spTree>
    <p:extLst>
      <p:ext uri="{BB962C8B-B14F-4D97-AF65-F5344CB8AC3E}">
        <p14:creationId xmlns:p14="http://schemas.microsoft.com/office/powerpoint/2010/main" val="2678947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5"/>
          </p:nvPr>
        </p:nvSpPr>
        <p:spPr/>
        <p:txBody>
          <a:bodyPr/>
          <a:lstStyle/>
          <a:p>
            <a:fld id="{D6DF0384-9887-4347-BCA7-C19CDF5955B7}" type="slidenum">
              <a:rPr lang="en-US" smtClean="0"/>
              <a:t>50</a:t>
            </a:fld>
            <a:endParaRPr lang="en-US"/>
          </a:p>
        </p:txBody>
      </p:sp>
    </p:spTree>
    <p:extLst>
      <p:ext uri="{BB962C8B-B14F-4D97-AF65-F5344CB8AC3E}">
        <p14:creationId xmlns:p14="http://schemas.microsoft.com/office/powerpoint/2010/main" val="20642210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Időzítés (fontosság):</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effectLst/>
                <a:latin typeface="+mn-lt"/>
                <a:ea typeface="+mn-ea"/>
                <a:cs typeface="+mn-cs"/>
              </a:rPr>
              <a:t>A képzésben</a:t>
            </a:r>
            <a:r>
              <a:rPr lang="hu-HU" sz="1200" b="1" kern="1200" baseline="0" noProof="0" dirty="0">
                <a:effectLst/>
                <a:latin typeface="+mn-lt"/>
                <a:ea typeface="+mn-ea"/>
                <a:cs typeface="+mn-cs"/>
              </a:rPr>
              <a:t> résztvevők szükséges tapasztalata:</a:t>
            </a:r>
            <a:endParaRPr lang="hu-HU" sz="1200" b="1" kern="1200" noProof="0" dirty="0">
              <a:effectLst/>
              <a:latin typeface="+mn-lt"/>
              <a:ea typeface="+mn-ea"/>
              <a:cs typeface="+mn-cs"/>
            </a:endParaRPr>
          </a:p>
          <a:p>
            <a:r>
              <a:rPr lang="hu-HU" b="1" noProof="0" dirty="0"/>
              <a:t>Kinek releváns:</a:t>
            </a:r>
          </a:p>
          <a:p>
            <a:r>
              <a:rPr lang="hu-HU" b="1" noProof="0" dirty="0"/>
              <a:t>Jogszabályi rendelkezések:</a:t>
            </a:r>
          </a:p>
          <a:p>
            <a:r>
              <a:rPr lang="hu-HU" b="1" noProof="0" dirty="0"/>
              <a:t>Jogeset:</a:t>
            </a:r>
          </a:p>
          <a:p>
            <a:r>
              <a:rPr lang="hu-HU" b="1" noProof="0" dirty="0"/>
              <a:t>További olvasmányok:</a:t>
            </a:r>
          </a:p>
          <a:p>
            <a:r>
              <a:rPr lang="hu-HU" b="1" noProof="0" dirty="0"/>
              <a:t>Megjegyzések:</a:t>
            </a:r>
          </a:p>
          <a:p>
            <a:endParaRPr lang="en-GB" dirty="0"/>
          </a:p>
        </p:txBody>
      </p:sp>
      <p:sp>
        <p:nvSpPr>
          <p:cNvPr id="4" name="Slide Number Placeholder 3"/>
          <p:cNvSpPr>
            <a:spLocks noGrp="1"/>
          </p:cNvSpPr>
          <p:nvPr>
            <p:ph type="sldNum" sz="quarter" idx="5"/>
          </p:nvPr>
        </p:nvSpPr>
        <p:spPr/>
        <p:txBody>
          <a:bodyPr/>
          <a:lstStyle/>
          <a:p>
            <a:fld id="{EEAE1ED8-A20A-47BF-AD6C-9B601BC3AB8D}" type="slidenum">
              <a:rPr lang="en-GB" smtClean="0"/>
              <a:t>51</a:t>
            </a:fld>
            <a:endParaRPr lang="en-GB"/>
          </a:p>
        </p:txBody>
      </p:sp>
    </p:spTree>
    <p:extLst>
      <p:ext uri="{BB962C8B-B14F-4D97-AF65-F5344CB8AC3E}">
        <p14:creationId xmlns:p14="http://schemas.microsoft.com/office/powerpoint/2010/main" val="562451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E1ED8-A20A-47BF-AD6C-9B601BC3AB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34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fld id="{D6DF0384-9887-4347-BCA7-C19CDF5955B7}" type="slidenum">
              <a:rPr lang="en-US" smtClean="0"/>
              <a:t>6</a:t>
            </a:fld>
            <a:endParaRPr lang="en-US"/>
          </a:p>
        </p:txBody>
      </p:sp>
    </p:spTree>
    <p:extLst>
      <p:ext uri="{BB962C8B-B14F-4D97-AF65-F5344CB8AC3E}">
        <p14:creationId xmlns:p14="http://schemas.microsoft.com/office/powerpoint/2010/main" val="423658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fld id="{D6DF0384-9887-4347-BCA7-C19CDF5955B7}" type="slidenum">
              <a:rPr lang="en-US" smtClean="0"/>
              <a:t>7</a:t>
            </a:fld>
            <a:endParaRPr lang="en-US"/>
          </a:p>
        </p:txBody>
      </p:sp>
    </p:spTree>
    <p:extLst>
      <p:ext uri="{BB962C8B-B14F-4D97-AF65-F5344CB8AC3E}">
        <p14:creationId xmlns:p14="http://schemas.microsoft.com/office/powerpoint/2010/main" val="311030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a:t>
            </a:r>
            <a:r>
              <a:rPr lang="hu-HU" sz="1200" b="1" kern="1200" noProof="0" dirty="0">
                <a:solidFill>
                  <a:schemeClr val="tx1"/>
                </a:solidFill>
                <a:effectLst/>
                <a:latin typeface="+mn-lt"/>
                <a:ea typeface="+mn-ea"/>
                <a:cs typeface="+mn-cs"/>
              </a:rPr>
              <a:t>tárgya:</a:t>
            </a:r>
            <a:r>
              <a:rPr lang="hu-HU" sz="1200" b="0" kern="1200" baseline="0" noProof="0" dirty="0">
                <a:solidFill>
                  <a:schemeClr val="tx1"/>
                </a:solidFill>
                <a:effectLst/>
                <a:latin typeface="+mn-lt"/>
                <a:ea typeface="+mn-ea"/>
                <a:cs typeface="+mn-cs"/>
              </a:rPr>
              <a:t> </a:t>
            </a:r>
            <a:r>
              <a:rPr lang="hu-HU" b="0" noProof="0" dirty="0"/>
              <a:t>A dia részletezi, hogy mely információkat köteles az adatkezelő a személyes adatok kezelése előtt az érintett rendelkezésére bocsátani. A cél annak hangsúlyozása, hogy az érintettet már az adatkezelést megelőzően is megilletik bizonyos jogok.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sz="1200" b="1" kern="1200" dirty="0">
                <a:solidFill>
                  <a:schemeClr val="tx1"/>
                </a:solidFill>
                <a:effectLst/>
                <a:latin typeface="+mn-lt"/>
                <a:ea typeface="+mn-ea"/>
                <a:cs typeface="+mn-cs"/>
              </a:rPr>
              <a:t>Időterv (fontosság): </a:t>
            </a:r>
            <a:r>
              <a:rPr lang="hu-HU" sz="1200" kern="1200" dirty="0">
                <a:solidFill>
                  <a:schemeClr val="tx1"/>
                </a:solidFill>
                <a:effectLst/>
                <a:latin typeface="+mn-lt"/>
                <a:ea typeface="+mn-ea"/>
                <a:cs typeface="+mn-cs"/>
              </a:rPr>
              <a:t>közepes</a:t>
            </a:r>
          </a:p>
          <a:p>
            <a:pPr algn="just"/>
            <a:r>
              <a:rPr lang="hu-HU" sz="1200" b="1" kern="1200" dirty="0">
                <a:solidFill>
                  <a:schemeClr val="tx1"/>
                </a:solidFill>
                <a:effectLst/>
                <a:latin typeface="+mn-lt"/>
                <a:ea typeface="+mn-ea"/>
                <a:cs typeface="+mn-cs"/>
              </a:rPr>
              <a:t>A képzésben résztvevők szükséges tapasztalata: </a:t>
            </a:r>
            <a:r>
              <a:rPr lang="hu-HU" sz="1200" kern="1200" dirty="0">
                <a:solidFill>
                  <a:schemeClr val="tx1"/>
                </a:solidFill>
                <a:effectLst/>
                <a:latin typeface="+mn-lt"/>
                <a:ea typeface="+mn-ea"/>
                <a:cs typeface="+mn-cs"/>
              </a:rPr>
              <a:t>kezdő/középhaladó/szakértő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13.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r>
              <a:rPr lang="hu-HU" b="1" dirty="0"/>
              <a:t>Megjegyzések:</a:t>
            </a:r>
            <a:endParaRPr lang="hu-HU" b="0" dirty="0"/>
          </a:p>
          <a:p>
            <a:pPr algn="just"/>
            <a:r>
              <a:rPr lang="hu-HU" b="0" dirty="0"/>
              <a:t>Ez a felsorolás tekinthető az adatvédelmi szabályzat</a:t>
            </a:r>
            <a:r>
              <a:rPr lang="hu-HU" b="0" baseline="0" dirty="0"/>
              <a:t> </a:t>
            </a:r>
            <a:r>
              <a:rPr lang="hu-HU" b="0" dirty="0"/>
              <a:t>/ adatkezelési tájékoztató minimális követelményeinek.</a:t>
            </a: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8</a:t>
            </a:fld>
            <a:endParaRPr lang="en-US"/>
          </a:p>
        </p:txBody>
      </p:sp>
    </p:spTree>
    <p:extLst>
      <p:ext uri="{BB962C8B-B14F-4D97-AF65-F5344CB8AC3E}">
        <p14:creationId xmlns:p14="http://schemas.microsoft.com/office/powerpoint/2010/main" val="105970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solidFill>
                  <a:schemeClr val="tx1"/>
                </a:solidFill>
                <a:effectLst/>
                <a:latin typeface="+mn-lt"/>
                <a:ea typeface="+mn-ea"/>
                <a:cs typeface="+mn-cs"/>
              </a:rPr>
              <a:t>A dia célja és </a:t>
            </a:r>
            <a:r>
              <a:rPr lang="hu-HU" sz="1200" b="1" kern="1200" noProof="0" dirty="0">
                <a:solidFill>
                  <a:schemeClr val="tx1"/>
                </a:solidFill>
                <a:effectLst/>
                <a:latin typeface="+mn-lt"/>
                <a:ea typeface="+mn-ea"/>
                <a:cs typeface="+mn-cs"/>
              </a:rPr>
              <a:t>tárgya:</a:t>
            </a:r>
            <a:r>
              <a:rPr lang="hu-HU" sz="1200" b="0" kern="1200" baseline="0" noProof="0" dirty="0">
                <a:solidFill>
                  <a:schemeClr val="tx1"/>
                </a:solidFill>
                <a:effectLst/>
                <a:latin typeface="+mn-lt"/>
                <a:ea typeface="+mn-ea"/>
                <a:cs typeface="+mn-cs"/>
              </a:rPr>
              <a:t> </a:t>
            </a:r>
            <a:r>
              <a:rPr lang="hu-HU" b="0" noProof="0" dirty="0"/>
              <a:t>A dia részletezi, hogy mely információkat köteles az adatkezelő a személyes adatok kezelése előtt az érintett rendelkezésére bocsátani. A cél annak hangsúlyozása, hogy az érintettet már az adatkezelést megelőzően is megilletik bizonyos jogok.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r>
              <a:rPr lang="hu-HU" sz="1200" kern="1200" noProof="0" dirty="0">
                <a:solidFill>
                  <a:schemeClr val="tx1"/>
                </a:solidFill>
                <a:effectLst/>
                <a:latin typeface="+mn-lt"/>
                <a:ea typeface="+mn-ea"/>
                <a:cs typeface="+mn-cs"/>
              </a:rPr>
              <a:t> </a:t>
            </a:r>
            <a:r>
              <a:rPr lang="hu-HU" dirty="0"/>
              <a:t>Az előadás legyen közérthető és szemléletes, tartalmazzon változatos és egyszerű példákat! Javasoljuk további ábrák és képek hozzáadását.</a:t>
            </a:r>
          </a:p>
          <a:p>
            <a:pPr algn="just"/>
            <a:r>
              <a:rPr lang="hu-HU" b="1" dirty="0"/>
              <a:t>Időterv</a:t>
            </a:r>
            <a:r>
              <a:rPr lang="hu-HU" sz="1200" b="1" kern="1200" noProof="0" dirty="0">
                <a:solidFill>
                  <a:schemeClr val="tx1"/>
                </a:solidFill>
                <a:effectLst/>
                <a:latin typeface="+mn-lt"/>
                <a:ea typeface="+mn-ea"/>
                <a:cs typeface="+mn-cs"/>
              </a:rPr>
              <a:t> (fontosság): </a:t>
            </a:r>
            <a:r>
              <a:rPr lang="hu-HU" sz="1200" kern="1200" noProof="0" dirty="0">
                <a:solidFill>
                  <a:schemeClr val="tx1"/>
                </a:solidFill>
                <a:effectLst/>
                <a:latin typeface="+mn-lt"/>
                <a:ea typeface="+mn-ea"/>
                <a:cs typeface="+mn-cs"/>
              </a:rPr>
              <a:t>közepes</a:t>
            </a:r>
          </a:p>
          <a:p>
            <a:pPr algn="just"/>
            <a:r>
              <a:rPr lang="hu-HU" sz="1200" b="1" kern="1200" noProof="0" dirty="0">
                <a:solidFill>
                  <a:schemeClr val="tx1"/>
                </a:solidFill>
                <a:effectLst/>
                <a:latin typeface="+mn-lt"/>
                <a:ea typeface="+mn-ea"/>
                <a:cs typeface="+mn-cs"/>
              </a:rPr>
              <a:t>A képzésben résztvevők szükséges tapasztalata: </a:t>
            </a:r>
            <a:r>
              <a:rPr lang="hu-HU" sz="1200" kern="1200" noProof="0" dirty="0">
                <a:solidFill>
                  <a:schemeClr val="tx1"/>
                </a:solidFill>
                <a:effectLst/>
                <a:latin typeface="+mn-lt"/>
                <a:ea typeface="+mn-ea"/>
                <a:cs typeface="+mn-cs"/>
              </a:rPr>
              <a:t>k</a:t>
            </a:r>
            <a:r>
              <a:rPr lang="hu-HU" sz="1200" kern="1200" dirty="0" err="1">
                <a:solidFill>
                  <a:schemeClr val="tx1"/>
                </a:solidFill>
                <a:effectLst/>
                <a:latin typeface="+mn-lt"/>
                <a:ea typeface="+mn-ea"/>
                <a:cs typeface="+mn-cs"/>
              </a:rPr>
              <a:t>ezdő</a:t>
            </a:r>
            <a:r>
              <a:rPr lang="hu-HU" sz="1200" kern="1200" dirty="0">
                <a:solidFill>
                  <a:schemeClr val="tx1"/>
                </a:solidFill>
                <a:effectLst/>
                <a:latin typeface="+mn-lt"/>
                <a:ea typeface="+mn-ea"/>
                <a:cs typeface="+mn-cs"/>
              </a:rPr>
              <a:t>/középhaladó/szakértő</a:t>
            </a:r>
          </a:p>
          <a:p>
            <a:pPr algn="just"/>
            <a:r>
              <a:rPr lang="hu-HU" sz="1200" b="1" kern="1200" dirty="0">
                <a:solidFill>
                  <a:schemeClr val="tx1"/>
                </a:solidFill>
                <a:effectLst/>
                <a:latin typeface="+mn-lt"/>
                <a:ea typeface="+mn-ea"/>
                <a:cs typeface="+mn-cs"/>
              </a:rPr>
              <a:t>Kinek releváns: </a:t>
            </a:r>
            <a:r>
              <a:rPr lang="hu-HU" sz="1200" kern="1200" dirty="0">
                <a:solidFill>
                  <a:schemeClr val="tx1"/>
                </a:solidFill>
                <a:effectLst/>
                <a:latin typeface="+mn-lt"/>
                <a:ea typeface="+mn-ea"/>
                <a:cs typeface="+mn-cs"/>
              </a:rPr>
              <a:t>mindenkinek</a:t>
            </a:r>
          </a:p>
          <a:p>
            <a:pPr algn="just"/>
            <a:r>
              <a:rPr lang="hu-HU" sz="1200" b="1" kern="1200" dirty="0">
                <a:solidFill>
                  <a:schemeClr val="tx1"/>
                </a:solidFill>
                <a:effectLst/>
                <a:latin typeface="+mn-lt"/>
                <a:ea typeface="+mn-ea"/>
                <a:cs typeface="+mn-cs"/>
              </a:rPr>
              <a:t>Jogszabályi rendelkezések: </a:t>
            </a:r>
            <a:r>
              <a:rPr lang="hu-HU" b="0" dirty="0"/>
              <a:t>13. cikk</a:t>
            </a:r>
          </a:p>
          <a:p>
            <a:pPr algn="just"/>
            <a:r>
              <a:rPr lang="hu-HU" sz="1200" b="1" kern="1200" dirty="0">
                <a:solidFill>
                  <a:schemeClr val="tx1"/>
                </a:solidFill>
                <a:effectLst/>
                <a:latin typeface="+mn-lt"/>
                <a:ea typeface="+mn-ea"/>
                <a:cs typeface="+mn-cs"/>
              </a:rPr>
              <a:t>Jogeset: </a:t>
            </a:r>
            <a:r>
              <a:rPr lang="hu-HU" sz="1200" kern="1200" dirty="0">
                <a:solidFill>
                  <a:schemeClr val="tx1"/>
                </a:solidFill>
                <a:effectLst/>
                <a:latin typeface="+mn-lt"/>
                <a:ea typeface="+mn-ea"/>
                <a:cs typeface="+mn-cs"/>
              </a:rPr>
              <a:t>-</a:t>
            </a:r>
          </a:p>
          <a:p>
            <a:pPr algn="just"/>
            <a:r>
              <a:rPr lang="hu-HU" sz="1200" b="1" kern="1200" dirty="0">
                <a:solidFill>
                  <a:schemeClr val="tx1"/>
                </a:solidFill>
                <a:effectLst/>
                <a:latin typeface="+mn-lt"/>
                <a:ea typeface="+mn-ea"/>
                <a:cs typeface="+mn-cs"/>
              </a:rPr>
              <a:t>További olvasmányok:</a:t>
            </a:r>
            <a:endParaRPr lang="hu-HU" sz="1200" kern="1200" dirty="0">
              <a:solidFill>
                <a:schemeClr val="tx1"/>
              </a:solidFill>
              <a:effectLst/>
              <a:latin typeface="+mn-lt"/>
              <a:ea typeface="+mn-ea"/>
              <a:cs typeface="+mn-cs"/>
            </a:endParaRPr>
          </a:p>
          <a:p>
            <a:pPr algn="just"/>
            <a:r>
              <a:rPr lang="hu-HU" b="1" dirty="0"/>
              <a:t>Megjegyzések:</a:t>
            </a:r>
            <a:endParaRPr lang="hu-HU" b="0" dirty="0"/>
          </a:p>
          <a:p>
            <a:pPr algn="just"/>
            <a:r>
              <a:rPr lang="hu-HU" b="0" dirty="0"/>
              <a:t>Ez a felsorolás tekinthető az adatvédelmi szabályzat</a:t>
            </a:r>
            <a:r>
              <a:rPr lang="hu-HU" b="0" baseline="0" dirty="0"/>
              <a:t> </a:t>
            </a:r>
            <a:r>
              <a:rPr lang="hu-HU" b="0" dirty="0"/>
              <a:t>/ adatkezelési tájékoztató minimális követelményeinek.</a:t>
            </a:r>
          </a:p>
          <a:p>
            <a:pPr algn="just"/>
            <a:endParaRPr lang="hu-HU" dirty="0"/>
          </a:p>
        </p:txBody>
      </p:sp>
      <p:sp>
        <p:nvSpPr>
          <p:cNvPr id="4" name="Dia számának helye 3"/>
          <p:cNvSpPr>
            <a:spLocks noGrp="1"/>
          </p:cNvSpPr>
          <p:nvPr>
            <p:ph type="sldNum" sz="quarter" idx="10"/>
          </p:nvPr>
        </p:nvSpPr>
        <p:spPr/>
        <p:txBody>
          <a:bodyPr/>
          <a:lstStyle/>
          <a:p>
            <a:fld id="{D6DF0384-9887-4347-BCA7-C19CDF5955B7}" type="slidenum">
              <a:rPr lang="en-US" smtClean="0"/>
              <a:t>9</a:t>
            </a:fld>
            <a:endParaRPr lang="en-US"/>
          </a:p>
        </p:txBody>
      </p:sp>
    </p:spTree>
    <p:extLst>
      <p:ext uri="{BB962C8B-B14F-4D97-AF65-F5344CB8AC3E}">
        <p14:creationId xmlns:p14="http://schemas.microsoft.com/office/powerpoint/2010/main" val="3377781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project-star.eu/"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22" name="Footer Placeholder 8">
            <a:extLst>
              <a:ext uri="{FF2B5EF4-FFF2-40B4-BE49-F238E27FC236}">
                <a16:creationId xmlns:a16="http://schemas.microsoft.com/office/drawing/2014/main" id="{2188554F-6D1A-1D49-A0B0-3AE6B8EC456E}"/>
              </a:ext>
            </a:extLst>
          </p:cNvPr>
          <p:cNvSpPr txBox="1">
            <a:spLocks/>
          </p:cNvSpPr>
          <p:nvPr userDrawn="1"/>
        </p:nvSpPr>
        <p:spPr bwMode="auto">
          <a:xfrm>
            <a:off x="2187296" y="6004294"/>
            <a:ext cx="66100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fontAlgn="base" hangingPunct="0">
              <a:spcBef>
                <a:spcPct val="0"/>
              </a:spcBef>
              <a:spcAft>
                <a:spcPct val="0"/>
              </a:spcAft>
            </a:pPr>
            <a:r>
              <a:rPr lang="en-GB" altLang="en-US" sz="1000" dirty="0">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sz="1000" u="sng" dirty="0">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sz="1000" dirty="0">
                <a:latin typeface="Cambria" panose="02040503050406030204" pitchFamily="18" charset="0"/>
                <a:ea typeface="Cambria" panose="02040503050406030204" pitchFamily="18" charset="0"/>
                <a:cs typeface="Times New Roman" panose="02020603050405020304" pitchFamily="18" charset="0"/>
              </a:rPr>
              <a:t>(</a:t>
            </a:r>
            <a:r>
              <a:rPr lang="en-GB" altLang="en-US" sz="1000" i="1" dirty="0">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sz="1000" dirty="0">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a:t>
            </a:r>
          </a:p>
          <a:p>
            <a:pPr algn="just" eaLnBrk="0" fontAlgn="base" hangingPunct="0">
              <a:spcBef>
                <a:spcPct val="0"/>
              </a:spcBef>
              <a:spcAft>
                <a:spcPct val="0"/>
              </a:spcAft>
            </a:pPr>
            <a:r>
              <a:rPr lang="en-GB" altLang="en-US" sz="1000" dirty="0">
                <a:latin typeface="Cambria" panose="02040503050406030204" pitchFamily="18" charset="0"/>
                <a:ea typeface="Cambria" panose="02040503050406030204" pitchFamily="18" charset="0"/>
                <a:cs typeface="Times New Roman" panose="02020603050405020304" pitchFamily="18" charset="0"/>
              </a:rPr>
              <a:t>More information, and other GDPR training resources can be found at: </a:t>
            </a:r>
            <a:r>
              <a:rPr lang="en-GB" altLang="en-US" sz="1000" b="1" dirty="0" err="1">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800" dirty="0">
              <a:latin typeface="Arial" panose="020B0604020202020204" pitchFamily="34" charset="0"/>
            </a:endParaRPr>
          </a:p>
        </p:txBody>
      </p:sp>
      <p:pic>
        <p:nvPicPr>
          <p:cNvPr id="14" name="Picture 13">
            <a:extLst>
              <a:ext uri="{FF2B5EF4-FFF2-40B4-BE49-F238E27FC236}">
                <a16:creationId xmlns:a16="http://schemas.microsoft.com/office/drawing/2014/main" id="{B543CA8B-5BDA-7544-9E48-FACCF7AF24C7}"/>
              </a:ext>
            </a:extLst>
          </p:cNvPr>
          <p:cNvPicPr>
            <a:picLocks noChangeAspect="1"/>
          </p:cNvPicPr>
          <p:nvPr userDrawn="1"/>
        </p:nvPicPr>
        <p:blipFill>
          <a:blip r:embed="rId2"/>
          <a:stretch>
            <a:fillRect/>
          </a:stretch>
        </p:blipFill>
        <p:spPr>
          <a:xfrm>
            <a:off x="1573165" y="597485"/>
            <a:ext cx="7634739" cy="3170358"/>
          </a:xfrm>
          <a:prstGeom prst="rect">
            <a:avLst/>
          </a:prstGeom>
        </p:spPr>
      </p:pic>
    </p:spTree>
    <p:extLst>
      <p:ext uri="{BB962C8B-B14F-4D97-AF65-F5344CB8AC3E}">
        <p14:creationId xmlns:p14="http://schemas.microsoft.com/office/powerpoint/2010/main" val="122630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689C5C6C-2A5B-DD45-94A7-7BA2F214E57D}"/>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519967AF-5D93-704B-A1E4-23EF0A64EA2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175811335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13" name="Slide Number Placeholder 5">
            <a:extLst>
              <a:ext uri="{FF2B5EF4-FFF2-40B4-BE49-F238E27FC236}">
                <a16:creationId xmlns:a16="http://schemas.microsoft.com/office/drawing/2014/main" id="{C3D02B16-B45C-8048-816A-20819E04FA4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62A0EF36-4CF1-7C48-AF31-D4A9BAF2211C}"/>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1417420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04E22C51-6886-F449-98D7-2A62D2C3CB5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ACAC1253-255F-F645-A028-50F6C7B23C8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2000053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3" name="Slide Number Placeholder 5">
            <a:extLst>
              <a:ext uri="{FF2B5EF4-FFF2-40B4-BE49-F238E27FC236}">
                <a16:creationId xmlns:a16="http://schemas.microsoft.com/office/drawing/2014/main" id="{9349A0A6-8F5D-D347-A3C4-E5D35A550FF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5B1C6966-9A92-064A-AC0D-48D7FA0A979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3554312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1" name="Slide Number Placeholder 5">
            <a:extLst>
              <a:ext uri="{FF2B5EF4-FFF2-40B4-BE49-F238E27FC236}">
                <a16:creationId xmlns:a16="http://schemas.microsoft.com/office/drawing/2014/main" id="{9A9B6215-BF4F-DD44-BDF8-16457060E80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D1266839-6CEF-2743-91EE-62A423EEA80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45455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7D012C9C-36AF-6947-9AA6-230F1F06B39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A8D172DA-0831-544E-AC7B-9C959A93A011}"/>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3850113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9" name="Date Placeholder 18">
            <a:extLst>
              <a:ext uri="{FF2B5EF4-FFF2-40B4-BE49-F238E27FC236}">
                <a16:creationId xmlns:a16="http://schemas.microsoft.com/office/drawing/2014/main" id="{78BB51ED-C799-7749-8F90-67E5C0E9059C}"/>
              </a:ext>
            </a:extLst>
          </p:cNvPr>
          <p:cNvSpPr>
            <a:spLocks noGrp="1"/>
          </p:cNvSpPr>
          <p:nvPr>
            <p:ph type="dt" sz="half" idx="10"/>
          </p:nvPr>
        </p:nvSpPr>
        <p:spPr/>
        <p:txBody>
          <a:bodyPr/>
          <a:lstStyle/>
          <a:p>
            <a:fld id="{5B52FFB4-0626-D14E-A3AC-858E7FDB9B78}" type="datetimeFigureOut">
              <a:rPr lang="en-US" smtClean="0"/>
              <a:t>1/23/2020</a:t>
            </a:fld>
            <a:endParaRPr lang="en-US"/>
          </a:p>
        </p:txBody>
      </p:sp>
      <p:sp>
        <p:nvSpPr>
          <p:cNvPr id="20" name="Footer Placeholder 19">
            <a:extLst>
              <a:ext uri="{FF2B5EF4-FFF2-40B4-BE49-F238E27FC236}">
                <a16:creationId xmlns:a16="http://schemas.microsoft.com/office/drawing/2014/main" id="{8F5528E0-AF36-7E4C-9B7F-1DA729C1CC01}"/>
              </a:ext>
            </a:extLst>
          </p:cNvPr>
          <p:cNvSpPr>
            <a:spLocks noGrp="1"/>
          </p:cNvSpPr>
          <p:nvPr>
            <p:ph type="ftr" sz="quarter" idx="11"/>
          </p:nvPr>
        </p:nvSpPr>
        <p:spPr>
          <a:xfrm>
            <a:off x="2132880" y="6206354"/>
            <a:ext cx="4598662" cy="584775"/>
          </a:xfrm>
          <a:prstGeom prst="rect">
            <a:avLst/>
          </a:prstGeom>
        </p:spPr>
        <p:txBody>
          <a:bodyPr/>
          <a:lstStyle/>
          <a:p>
            <a:pPr eaLnBrk="0" fontAlgn="base" hangingPunct="0">
              <a:spcBef>
                <a:spcPct val="0"/>
              </a:spcBef>
              <a:spcAft>
                <a:spcPct val="0"/>
              </a:spcAft>
            </a:pPr>
            <a:r>
              <a:rPr lang="en-GB" altLang="en-US">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u="sng">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a:latin typeface="Cambria" panose="02040503050406030204" pitchFamily="18" charset="0"/>
                <a:ea typeface="Cambria" panose="02040503050406030204" pitchFamily="18" charset="0"/>
                <a:cs typeface="Times New Roman" panose="02020603050405020304" pitchFamily="18" charset="0"/>
              </a:rPr>
              <a:t>(</a:t>
            </a:r>
            <a:r>
              <a:rPr lang="en-GB" altLang="en-US" i="1">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 More information, and other GDPR training resources can be found at: </a:t>
            </a:r>
            <a:r>
              <a:rPr lang="en-GB" altLang="en-US" b="1">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400" dirty="0">
              <a:latin typeface="Arial" panose="020B0604020202020204" pitchFamily="34" charset="0"/>
            </a:endParaRPr>
          </a:p>
        </p:txBody>
      </p:sp>
      <p:sp>
        <p:nvSpPr>
          <p:cNvPr id="21" name="Slide Number Placeholder 20">
            <a:extLst>
              <a:ext uri="{FF2B5EF4-FFF2-40B4-BE49-F238E27FC236}">
                <a16:creationId xmlns:a16="http://schemas.microsoft.com/office/drawing/2014/main" id="{B7E95907-7B8F-884B-AF77-BCD8C331BD2C}"/>
              </a:ext>
            </a:extLst>
          </p:cNvPr>
          <p:cNvSpPr>
            <a:spLocks noGrp="1"/>
          </p:cNvSpPr>
          <p:nvPr>
            <p:ph type="sldNum" sz="quarter" idx="12"/>
          </p:nvPr>
        </p:nvSpPr>
        <p:spPr/>
        <p:txBody>
          <a:bodyPr/>
          <a:lstStyle/>
          <a:p>
            <a:fld id="{65F0A310-DF0E-6745-8572-F40CB56C6BD2}" type="slidenum">
              <a:rPr lang="en-US" smtClean="0"/>
              <a:t>‹#›</a:t>
            </a:fld>
            <a:endParaRPr lang="en-US"/>
          </a:p>
        </p:txBody>
      </p:sp>
    </p:spTree>
    <p:extLst>
      <p:ext uri="{BB962C8B-B14F-4D97-AF65-F5344CB8AC3E}">
        <p14:creationId xmlns:p14="http://schemas.microsoft.com/office/powerpoint/2010/main" val="63234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22" name="Footer Placeholder 8">
            <a:extLst>
              <a:ext uri="{FF2B5EF4-FFF2-40B4-BE49-F238E27FC236}">
                <a16:creationId xmlns:a16="http://schemas.microsoft.com/office/drawing/2014/main" id="{2188554F-6D1A-1D49-A0B0-3AE6B8EC456E}"/>
              </a:ext>
            </a:extLst>
          </p:cNvPr>
          <p:cNvSpPr txBox="1">
            <a:spLocks/>
          </p:cNvSpPr>
          <p:nvPr userDrawn="1"/>
        </p:nvSpPr>
        <p:spPr bwMode="auto">
          <a:xfrm>
            <a:off x="2440789" y="5857885"/>
            <a:ext cx="64612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1000" b="0" dirty="0"/>
              <a:t>Jelen képzési anyag a STAR </a:t>
            </a:r>
            <a:r>
              <a:rPr lang="hu-HU" sz="1000" b="0" i="1" dirty="0"/>
              <a:t>(</a:t>
            </a:r>
            <a:r>
              <a:rPr lang="hu-HU" sz="1000" b="0" i="1" dirty="0" err="1"/>
              <a:t>Support</a:t>
            </a:r>
            <a:r>
              <a:rPr lang="hu-HU" sz="1000" b="0" i="1" dirty="0"/>
              <a:t> </a:t>
            </a:r>
            <a:r>
              <a:rPr lang="hu-HU" sz="1000" b="0" i="1" dirty="0" err="1"/>
              <a:t>Training</a:t>
            </a:r>
            <a:r>
              <a:rPr lang="hu-HU" sz="1000" b="0" i="1" dirty="0"/>
              <a:t> </a:t>
            </a:r>
            <a:r>
              <a:rPr lang="hu-HU" sz="1000" b="0" i="1" dirty="0" err="1"/>
              <a:t>Activities</a:t>
            </a:r>
            <a:r>
              <a:rPr lang="hu-HU" sz="1000" b="0" i="1" dirty="0"/>
              <a:t> </a:t>
            </a:r>
            <a:r>
              <a:rPr lang="hu-HU" sz="1000" b="0" i="1" dirty="0" err="1"/>
              <a:t>on</a:t>
            </a:r>
            <a:r>
              <a:rPr lang="hu-HU" sz="1000" b="0" i="1" dirty="0"/>
              <a:t> </a:t>
            </a:r>
            <a:r>
              <a:rPr lang="hu-HU" sz="1000" b="0" i="1" dirty="0" err="1"/>
              <a:t>the</a:t>
            </a:r>
            <a:r>
              <a:rPr lang="hu-HU" sz="1000" b="0" i="1" dirty="0"/>
              <a:t> </a:t>
            </a:r>
            <a:r>
              <a:rPr lang="hu-HU" sz="1000" b="0" i="1" dirty="0" err="1"/>
              <a:t>data</a:t>
            </a:r>
            <a:r>
              <a:rPr lang="hu-HU" sz="1000" b="0" i="1" dirty="0"/>
              <a:t> </a:t>
            </a:r>
            <a:r>
              <a:rPr lang="hu-HU" sz="1000" b="0" i="1" dirty="0" err="1"/>
              <a:t>protection</a:t>
            </a:r>
            <a:r>
              <a:rPr lang="hu-HU" sz="1000" b="0" i="1" dirty="0"/>
              <a:t> Reform) </a:t>
            </a:r>
            <a:r>
              <a:rPr lang="hu-HU" sz="1000" b="0" dirty="0"/>
              <a:t>projekt keretében kidolgozott egységes képzési anyagokon alapul. A projekt az Európai Unió Jogok, Egyenlőség és Polgárság 2014-2020 programjának (REC-RDAT-TRAI-AG-2016 ) társfinanszírozásában, a 769138 számú Grant </a:t>
            </a:r>
            <a:r>
              <a:rPr lang="hu-HU" sz="1000" b="0" dirty="0" err="1"/>
              <a:t>Agreement</a:t>
            </a:r>
            <a:r>
              <a:rPr lang="hu-HU" sz="1000" b="0" dirty="0"/>
              <a:t> alatt futott. A képzési anyagok elérhetőek angol nyelven a STAR projekt honlapján (</a:t>
            </a:r>
            <a:r>
              <a:rPr lang="hu-HU" sz="1000" b="0" dirty="0">
                <a:hlinkClick r:id="rId2"/>
              </a:rPr>
              <a:t>http://www.project-star.eu/</a:t>
            </a:r>
            <a:r>
              <a:rPr lang="hu-HU" sz="1000" b="0" dirty="0"/>
              <a:t>). A projekt tartalma kizárólag a szerzők álláspontját tükrözi, az Európai Bizottság semmilyen felelősséget nem vállal a képzési anyagokban szereplő információk felhasználását illetően.</a:t>
            </a:r>
          </a:p>
        </p:txBody>
      </p:sp>
      <p:pic>
        <p:nvPicPr>
          <p:cNvPr id="14" name="Picture 13">
            <a:extLst>
              <a:ext uri="{FF2B5EF4-FFF2-40B4-BE49-F238E27FC236}">
                <a16:creationId xmlns:a16="http://schemas.microsoft.com/office/drawing/2014/main" id="{B543CA8B-5BDA-7544-9E48-FACCF7AF24C7}"/>
              </a:ext>
            </a:extLst>
          </p:cNvPr>
          <p:cNvPicPr>
            <a:picLocks noChangeAspect="1"/>
          </p:cNvPicPr>
          <p:nvPr userDrawn="1"/>
        </p:nvPicPr>
        <p:blipFill>
          <a:blip r:embed="rId3"/>
          <a:stretch>
            <a:fillRect/>
          </a:stretch>
        </p:blipFill>
        <p:spPr>
          <a:xfrm>
            <a:off x="1573165" y="597485"/>
            <a:ext cx="7634739" cy="3170358"/>
          </a:xfrm>
          <a:prstGeom prst="rect">
            <a:avLst/>
          </a:prstGeom>
        </p:spPr>
      </p:pic>
    </p:spTree>
    <p:extLst>
      <p:ext uri="{BB962C8B-B14F-4D97-AF65-F5344CB8AC3E}">
        <p14:creationId xmlns:p14="http://schemas.microsoft.com/office/powerpoint/2010/main" val="933287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0" name="Date Placeholder 3">
            <a:extLst>
              <a:ext uri="{FF2B5EF4-FFF2-40B4-BE49-F238E27FC236}">
                <a16:creationId xmlns:a16="http://schemas.microsoft.com/office/drawing/2014/main" id="{84292A73-1DA6-E241-AC98-DEED05C10B2D}"/>
              </a:ext>
            </a:extLst>
          </p:cNvPr>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
        <p:nvSpPr>
          <p:cNvPr id="11" name="Slide Number Placeholder 5">
            <a:extLst>
              <a:ext uri="{FF2B5EF4-FFF2-40B4-BE49-F238E27FC236}">
                <a16:creationId xmlns:a16="http://schemas.microsoft.com/office/drawing/2014/main" id="{3E7AB952-3591-AD48-AC06-DFB83A072AFD}"/>
              </a:ext>
            </a:extLst>
          </p:cNvPr>
          <p:cNvSpPr>
            <a:spLocks noGrp="1"/>
          </p:cNvSpPr>
          <p:nvPr>
            <p:ph type="sldNum" sz="quarter" idx="4"/>
          </p:nvPr>
        </p:nvSpPr>
        <p:spPr>
          <a:xfrm>
            <a:off x="8590663" y="6049383"/>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Tree>
    <p:extLst>
      <p:ext uri="{BB962C8B-B14F-4D97-AF65-F5344CB8AC3E}">
        <p14:creationId xmlns:p14="http://schemas.microsoft.com/office/powerpoint/2010/main" val="26989083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80C9EC62-20C1-F74D-9F15-0E3FD8D36BEA}"/>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AF896EFB-05C0-AD49-B2F2-0C953E47E1A7}"/>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230280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0" name="Date Placeholder 3">
            <a:extLst>
              <a:ext uri="{FF2B5EF4-FFF2-40B4-BE49-F238E27FC236}">
                <a16:creationId xmlns:a16="http://schemas.microsoft.com/office/drawing/2014/main" id="{84292A73-1DA6-E241-AC98-DEED05C10B2D}"/>
              </a:ext>
            </a:extLst>
          </p:cNvPr>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
        <p:nvSpPr>
          <p:cNvPr id="11" name="Slide Number Placeholder 5">
            <a:extLst>
              <a:ext uri="{FF2B5EF4-FFF2-40B4-BE49-F238E27FC236}">
                <a16:creationId xmlns:a16="http://schemas.microsoft.com/office/drawing/2014/main" id="{3E7AB952-3591-AD48-AC06-DFB83A072AFD}"/>
              </a:ext>
            </a:extLst>
          </p:cNvPr>
          <p:cNvSpPr>
            <a:spLocks noGrp="1"/>
          </p:cNvSpPr>
          <p:nvPr>
            <p:ph type="sldNum" sz="quarter" idx="4"/>
          </p:nvPr>
        </p:nvSpPr>
        <p:spPr>
          <a:xfrm>
            <a:off x="8590663" y="6049383"/>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Tree>
    <p:extLst>
      <p:ext uri="{BB962C8B-B14F-4D97-AF65-F5344CB8AC3E}">
        <p14:creationId xmlns:p14="http://schemas.microsoft.com/office/powerpoint/2010/main" val="1466706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917F3CF5-E7A7-6B4E-9AC9-644C0BF6B194}"/>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B243A035-BB6C-5E47-B9B5-A85119AB0B2A}"/>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3966101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Slide Number Placeholder 5">
            <a:extLst>
              <a:ext uri="{FF2B5EF4-FFF2-40B4-BE49-F238E27FC236}">
                <a16:creationId xmlns:a16="http://schemas.microsoft.com/office/drawing/2014/main" id="{E7F16133-F9CC-B84D-ADE9-FDD4C8216F50}"/>
              </a:ext>
            </a:extLst>
          </p:cNvPr>
          <p:cNvSpPr>
            <a:spLocks noGrp="1"/>
          </p:cNvSpPr>
          <p:nvPr>
            <p:ph type="sldNum" sz="quarter" idx="10"/>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D587F17F-DEA8-2C40-B572-E0D0040E33B4}"/>
              </a:ext>
            </a:extLst>
          </p:cNvPr>
          <p:cNvSpPr>
            <a:spLocks noGrp="1"/>
          </p:cNvSpPr>
          <p:nvPr>
            <p:ph type="dt" sz="half" idx="11"/>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958520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9" name="Slide Number Placeholder 5">
            <a:extLst>
              <a:ext uri="{FF2B5EF4-FFF2-40B4-BE49-F238E27FC236}">
                <a16:creationId xmlns:a16="http://schemas.microsoft.com/office/drawing/2014/main" id="{B57E7767-2AA7-8844-8172-68C326517EC7}"/>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0" name="Date Placeholder 3">
            <a:extLst>
              <a:ext uri="{FF2B5EF4-FFF2-40B4-BE49-F238E27FC236}">
                <a16:creationId xmlns:a16="http://schemas.microsoft.com/office/drawing/2014/main" id="{1C4AACD6-9373-4445-9A6B-B0F09AEDE5DB}"/>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3757998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B68C918-F9E8-2441-8937-71D029D43F85}"/>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9" name="Date Placeholder 3">
            <a:extLst>
              <a:ext uri="{FF2B5EF4-FFF2-40B4-BE49-F238E27FC236}">
                <a16:creationId xmlns:a16="http://schemas.microsoft.com/office/drawing/2014/main" id="{592FE213-8D2B-4E4D-A4D1-037729B6EA65}"/>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2224769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11" name="Slide Number Placeholder 5">
            <a:extLst>
              <a:ext uri="{FF2B5EF4-FFF2-40B4-BE49-F238E27FC236}">
                <a16:creationId xmlns:a16="http://schemas.microsoft.com/office/drawing/2014/main" id="{B5E88C49-8638-1540-B66F-7B158A00FAD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E1CF150E-E405-A245-9B2D-E5A9A25A037B}"/>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2456317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Slide Number Placeholder 5">
            <a:extLst>
              <a:ext uri="{FF2B5EF4-FFF2-40B4-BE49-F238E27FC236}">
                <a16:creationId xmlns:a16="http://schemas.microsoft.com/office/drawing/2014/main" id="{E6FF6662-250A-0945-9FF6-BC099F78876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BAD4F148-88E2-504E-A24A-E24736152951}"/>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3998312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689C5C6C-2A5B-DD45-94A7-7BA2F214E57D}"/>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519967AF-5D93-704B-A1E4-23EF0A64EA2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1926300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13" name="Slide Number Placeholder 5">
            <a:extLst>
              <a:ext uri="{FF2B5EF4-FFF2-40B4-BE49-F238E27FC236}">
                <a16:creationId xmlns:a16="http://schemas.microsoft.com/office/drawing/2014/main" id="{C3D02B16-B45C-8048-816A-20819E04FA4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62A0EF36-4CF1-7C48-AF31-D4A9BAF2211C}"/>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139591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04E22C51-6886-F449-98D7-2A62D2C3CB5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ACAC1253-255F-F645-A028-50F6C7B23C8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2813522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3" name="Slide Number Placeholder 5">
            <a:extLst>
              <a:ext uri="{FF2B5EF4-FFF2-40B4-BE49-F238E27FC236}">
                <a16:creationId xmlns:a16="http://schemas.microsoft.com/office/drawing/2014/main" id="{9349A0A6-8F5D-D347-A3C4-E5D35A550FF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5B1C6966-9A92-064A-AC0D-48D7FA0A979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78617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80C9EC62-20C1-F74D-9F15-0E3FD8D36BEA}"/>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AF896EFB-05C0-AD49-B2F2-0C953E47E1A7}"/>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2806118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1" name="Slide Number Placeholder 5">
            <a:extLst>
              <a:ext uri="{FF2B5EF4-FFF2-40B4-BE49-F238E27FC236}">
                <a16:creationId xmlns:a16="http://schemas.microsoft.com/office/drawing/2014/main" id="{9A9B6215-BF4F-DD44-BDF8-16457060E80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D1266839-6CEF-2743-91EE-62A423EEA80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3370967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7D012C9C-36AF-6947-9AA6-230F1F06B39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A8D172DA-0831-544E-AC7B-9C959A93A011}"/>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2630180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9" name="Date Placeholder 18">
            <a:extLst>
              <a:ext uri="{FF2B5EF4-FFF2-40B4-BE49-F238E27FC236}">
                <a16:creationId xmlns:a16="http://schemas.microsoft.com/office/drawing/2014/main" id="{78BB51ED-C799-7749-8F90-67E5C0E9059C}"/>
              </a:ext>
            </a:extLst>
          </p:cNvPr>
          <p:cNvSpPr>
            <a:spLocks noGrp="1"/>
          </p:cNvSpPr>
          <p:nvPr>
            <p:ph type="dt" sz="half" idx="10"/>
          </p:nvPr>
        </p:nvSpPr>
        <p:spPr/>
        <p:txBody>
          <a:bodyPr/>
          <a:lstStyle/>
          <a:p>
            <a:fld id="{5B52FFB4-0626-D14E-A3AC-858E7FDB9B78}" type="datetimeFigureOut">
              <a:rPr lang="en-US" smtClean="0"/>
              <a:t>1/23/2020</a:t>
            </a:fld>
            <a:endParaRPr lang="en-US"/>
          </a:p>
        </p:txBody>
      </p:sp>
      <p:sp>
        <p:nvSpPr>
          <p:cNvPr id="20" name="Footer Placeholder 19">
            <a:extLst>
              <a:ext uri="{FF2B5EF4-FFF2-40B4-BE49-F238E27FC236}">
                <a16:creationId xmlns:a16="http://schemas.microsoft.com/office/drawing/2014/main" id="{8F5528E0-AF36-7E4C-9B7F-1DA729C1CC01}"/>
              </a:ext>
            </a:extLst>
          </p:cNvPr>
          <p:cNvSpPr>
            <a:spLocks noGrp="1"/>
          </p:cNvSpPr>
          <p:nvPr>
            <p:ph type="ftr" sz="quarter" idx="11"/>
          </p:nvPr>
        </p:nvSpPr>
        <p:spPr>
          <a:xfrm>
            <a:off x="2132880" y="6206354"/>
            <a:ext cx="4598662" cy="584775"/>
          </a:xfrm>
          <a:prstGeom prst="rect">
            <a:avLst/>
          </a:prstGeom>
        </p:spPr>
        <p:txBody>
          <a:bodyPr/>
          <a:lstStyle/>
          <a:p>
            <a:pPr eaLnBrk="0" fontAlgn="base" hangingPunct="0">
              <a:spcBef>
                <a:spcPct val="0"/>
              </a:spcBef>
              <a:spcAft>
                <a:spcPct val="0"/>
              </a:spcAft>
            </a:pPr>
            <a:r>
              <a:rPr lang="en-GB" altLang="en-US">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u="sng">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a:latin typeface="Cambria" panose="02040503050406030204" pitchFamily="18" charset="0"/>
                <a:ea typeface="Cambria" panose="02040503050406030204" pitchFamily="18" charset="0"/>
                <a:cs typeface="Times New Roman" panose="02020603050405020304" pitchFamily="18" charset="0"/>
              </a:rPr>
              <a:t>(</a:t>
            </a:r>
            <a:r>
              <a:rPr lang="en-GB" altLang="en-US" i="1">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 More information, and other GDPR training resources can be found at: </a:t>
            </a:r>
            <a:r>
              <a:rPr lang="en-GB" altLang="en-US" b="1">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400" dirty="0">
              <a:latin typeface="Arial" panose="020B0604020202020204" pitchFamily="34" charset="0"/>
            </a:endParaRPr>
          </a:p>
        </p:txBody>
      </p:sp>
      <p:sp>
        <p:nvSpPr>
          <p:cNvPr id="21" name="Slide Number Placeholder 20">
            <a:extLst>
              <a:ext uri="{FF2B5EF4-FFF2-40B4-BE49-F238E27FC236}">
                <a16:creationId xmlns:a16="http://schemas.microsoft.com/office/drawing/2014/main" id="{B7E95907-7B8F-884B-AF77-BCD8C331BD2C}"/>
              </a:ext>
            </a:extLst>
          </p:cNvPr>
          <p:cNvSpPr>
            <a:spLocks noGrp="1"/>
          </p:cNvSpPr>
          <p:nvPr>
            <p:ph type="sldNum" sz="quarter" idx="12"/>
          </p:nvPr>
        </p:nvSpPr>
        <p:spPr/>
        <p:txBody>
          <a:bodyPr/>
          <a:lstStyle/>
          <a:p>
            <a:fld id="{65F0A310-DF0E-6745-8572-F40CB56C6BD2}" type="slidenum">
              <a:rPr lang="en-US" smtClean="0"/>
              <a:t>‹#›</a:t>
            </a:fld>
            <a:endParaRPr lang="en-US"/>
          </a:p>
        </p:txBody>
      </p:sp>
    </p:spTree>
    <p:extLst>
      <p:ext uri="{BB962C8B-B14F-4D97-AF65-F5344CB8AC3E}">
        <p14:creationId xmlns:p14="http://schemas.microsoft.com/office/powerpoint/2010/main" val="416806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917F3CF5-E7A7-6B4E-9AC9-644C0BF6B194}"/>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B243A035-BB6C-5E47-B9B5-A85119AB0B2A}"/>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33426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Slide Number Placeholder 5">
            <a:extLst>
              <a:ext uri="{FF2B5EF4-FFF2-40B4-BE49-F238E27FC236}">
                <a16:creationId xmlns:a16="http://schemas.microsoft.com/office/drawing/2014/main" id="{E7F16133-F9CC-B84D-ADE9-FDD4C8216F50}"/>
              </a:ext>
            </a:extLst>
          </p:cNvPr>
          <p:cNvSpPr>
            <a:spLocks noGrp="1"/>
          </p:cNvSpPr>
          <p:nvPr>
            <p:ph type="sldNum" sz="quarter" idx="10"/>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D587F17F-DEA8-2C40-B572-E0D0040E33B4}"/>
              </a:ext>
            </a:extLst>
          </p:cNvPr>
          <p:cNvSpPr>
            <a:spLocks noGrp="1"/>
          </p:cNvSpPr>
          <p:nvPr>
            <p:ph type="dt" sz="half" idx="11"/>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6620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9" name="Slide Number Placeholder 5">
            <a:extLst>
              <a:ext uri="{FF2B5EF4-FFF2-40B4-BE49-F238E27FC236}">
                <a16:creationId xmlns:a16="http://schemas.microsoft.com/office/drawing/2014/main" id="{B57E7767-2AA7-8844-8172-68C326517EC7}"/>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0" name="Date Placeholder 3">
            <a:extLst>
              <a:ext uri="{FF2B5EF4-FFF2-40B4-BE49-F238E27FC236}">
                <a16:creationId xmlns:a16="http://schemas.microsoft.com/office/drawing/2014/main" id="{1C4AACD6-9373-4445-9A6B-B0F09AEDE5DB}"/>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2395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B68C918-F9E8-2441-8937-71D029D43F85}"/>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9" name="Date Placeholder 3">
            <a:extLst>
              <a:ext uri="{FF2B5EF4-FFF2-40B4-BE49-F238E27FC236}">
                <a16:creationId xmlns:a16="http://schemas.microsoft.com/office/drawing/2014/main" id="{592FE213-8D2B-4E4D-A4D1-037729B6EA65}"/>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263232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11" name="Slide Number Placeholder 5">
            <a:extLst>
              <a:ext uri="{FF2B5EF4-FFF2-40B4-BE49-F238E27FC236}">
                <a16:creationId xmlns:a16="http://schemas.microsoft.com/office/drawing/2014/main" id="{B5E88C49-8638-1540-B66F-7B158A00FAD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E1CF150E-E405-A245-9B2D-E5A9A25A037B}"/>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295531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Slide Number Placeholder 5">
            <a:extLst>
              <a:ext uri="{FF2B5EF4-FFF2-40B4-BE49-F238E27FC236}">
                <a16:creationId xmlns:a16="http://schemas.microsoft.com/office/drawing/2014/main" id="{E6FF6662-250A-0945-9FF6-BC099F78876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BAD4F148-88E2-504E-A24A-E24736152951}"/>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Tree>
    <p:extLst>
      <p:ext uri="{BB962C8B-B14F-4D97-AF65-F5344CB8AC3E}">
        <p14:creationId xmlns:p14="http://schemas.microsoft.com/office/powerpoint/2010/main" val="26801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Rectangle 3">
            <a:extLst>
              <a:ext uri="{FF2B5EF4-FFF2-40B4-BE49-F238E27FC236}">
                <a16:creationId xmlns:a16="http://schemas.microsoft.com/office/drawing/2014/main" id="{91A4F869-6D94-0245-8B7C-0C84A6D8E2CE}"/>
              </a:ext>
            </a:extLst>
          </p:cNvPr>
          <p:cNvSpPr>
            <a:spLocks noChangeArrowheads="1"/>
          </p:cNvSpPr>
          <p:nvPr userDrawn="1"/>
        </p:nvSpPr>
        <p:spPr bwMode="auto">
          <a:xfrm>
            <a:off x="0" y="1143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CB414861-1E85-474C-9899-99D89BF5A2EC}"/>
              </a:ext>
            </a:extLst>
          </p:cNvPr>
          <p:cNvPicPr>
            <a:picLocks noChangeAspect="1"/>
          </p:cNvPicPr>
          <p:nvPr userDrawn="1"/>
        </p:nvPicPr>
        <p:blipFill>
          <a:blip r:embed="rId18"/>
          <a:stretch>
            <a:fillRect/>
          </a:stretch>
        </p:blipFill>
        <p:spPr>
          <a:xfrm>
            <a:off x="677334" y="6079133"/>
            <a:ext cx="1796383" cy="745956"/>
          </a:xfrm>
          <a:prstGeom prst="rect">
            <a:avLst/>
          </a:prstGeom>
        </p:spPr>
      </p:pic>
      <p:sp>
        <p:nvSpPr>
          <p:cNvPr id="18" name="Footer Placeholder 17">
            <a:extLst>
              <a:ext uri="{FF2B5EF4-FFF2-40B4-BE49-F238E27FC236}">
                <a16:creationId xmlns:a16="http://schemas.microsoft.com/office/drawing/2014/main" id="{C041812E-774C-C240-8F97-68BB2BE0B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75709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1/23/2020</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Rectangle 3">
            <a:extLst>
              <a:ext uri="{FF2B5EF4-FFF2-40B4-BE49-F238E27FC236}">
                <a16:creationId xmlns:a16="http://schemas.microsoft.com/office/drawing/2014/main" id="{91A4F869-6D94-0245-8B7C-0C84A6D8E2CE}"/>
              </a:ext>
            </a:extLst>
          </p:cNvPr>
          <p:cNvSpPr>
            <a:spLocks noChangeArrowheads="1"/>
          </p:cNvSpPr>
          <p:nvPr userDrawn="1"/>
        </p:nvSpPr>
        <p:spPr bwMode="auto">
          <a:xfrm>
            <a:off x="0" y="1143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CB414861-1E85-474C-9899-99D89BF5A2EC}"/>
              </a:ext>
            </a:extLst>
          </p:cNvPr>
          <p:cNvPicPr>
            <a:picLocks noChangeAspect="1"/>
          </p:cNvPicPr>
          <p:nvPr userDrawn="1"/>
        </p:nvPicPr>
        <p:blipFill>
          <a:blip r:embed="rId18"/>
          <a:stretch>
            <a:fillRect/>
          </a:stretch>
        </p:blipFill>
        <p:spPr>
          <a:xfrm>
            <a:off x="677334" y="6079133"/>
            <a:ext cx="1796383" cy="745956"/>
          </a:xfrm>
          <a:prstGeom prst="rect">
            <a:avLst/>
          </a:prstGeom>
        </p:spPr>
      </p:pic>
      <p:sp>
        <p:nvSpPr>
          <p:cNvPr id="18" name="Footer Placeholder 17">
            <a:extLst>
              <a:ext uri="{FF2B5EF4-FFF2-40B4-BE49-F238E27FC236}">
                <a16:creationId xmlns:a16="http://schemas.microsoft.com/office/drawing/2014/main" id="{C041812E-774C-C240-8F97-68BB2BE0B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066518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project-star.eu/"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E06D-94D0-0A4C-BB9B-F35BF4782C06}"/>
              </a:ext>
            </a:extLst>
          </p:cNvPr>
          <p:cNvSpPr>
            <a:spLocks noGrp="1"/>
          </p:cNvSpPr>
          <p:nvPr>
            <p:ph type="ctrTitle"/>
          </p:nvPr>
        </p:nvSpPr>
        <p:spPr>
          <a:xfrm>
            <a:off x="-605061" y="3998066"/>
            <a:ext cx="11467556" cy="661481"/>
          </a:xfrm>
        </p:spPr>
        <p:txBody>
          <a:bodyPr/>
          <a:lstStyle/>
          <a:p>
            <a:pPr algn="ctr"/>
            <a:br>
              <a:rPr lang="hu-HU" sz="4000" noProof="0" dirty="0"/>
            </a:br>
            <a:br>
              <a:rPr lang="hu-HU" sz="4000" noProof="0" dirty="0"/>
            </a:br>
            <a:r>
              <a:rPr lang="hu-HU" sz="2400" b="1" dirty="0"/>
              <a:t>3. témakör: Az érintetti jogok és azok gyakorlása </a:t>
            </a:r>
          </a:p>
        </p:txBody>
      </p:sp>
      <p:sp>
        <p:nvSpPr>
          <p:cNvPr id="4" name="Ellipszis 3">
            <a:extLst>
              <a:ext uri="{FF2B5EF4-FFF2-40B4-BE49-F238E27FC236}">
                <a16:creationId xmlns:a16="http://schemas.microsoft.com/office/drawing/2014/main" id="{D909D330-5BBE-4EAA-B5DD-A5F501E012A7}"/>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B6DD7043-A802-436A-90E8-4EB589A7EACA}"/>
              </a:ext>
            </a:extLst>
          </p:cNvPr>
          <p:cNvPicPr>
            <a:picLocks noChangeAspect="1"/>
          </p:cNvPicPr>
          <p:nvPr/>
        </p:nvPicPr>
        <p:blipFill>
          <a:blip r:embed="rId3"/>
          <a:stretch>
            <a:fillRect/>
          </a:stretch>
        </p:blipFill>
        <p:spPr>
          <a:xfrm>
            <a:off x="11053919" y="6098958"/>
            <a:ext cx="1138081" cy="759042"/>
          </a:xfrm>
          <a:prstGeom prst="rect">
            <a:avLst/>
          </a:prstGeom>
        </p:spPr>
      </p:pic>
    </p:spTree>
    <p:extLst>
      <p:ext uri="{BB962C8B-B14F-4D97-AF65-F5344CB8AC3E}">
        <p14:creationId xmlns:p14="http://schemas.microsoft.com/office/powerpoint/2010/main" val="54905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75DEFE1-CBF0-4A36-AA42-90D454EE1787}"/>
              </a:ext>
            </a:extLst>
          </p:cNvPr>
          <p:cNvSpPr>
            <a:spLocks noGrp="1"/>
          </p:cNvSpPr>
          <p:nvPr>
            <p:ph type="title"/>
          </p:nvPr>
        </p:nvSpPr>
        <p:spPr/>
        <p:txBody>
          <a:bodyPr/>
          <a:lstStyle/>
          <a:p>
            <a:r>
              <a:rPr lang="hu-HU" dirty="0"/>
              <a:t>Példa az előzetes információra</a:t>
            </a:r>
          </a:p>
        </p:txBody>
      </p:sp>
      <p:sp>
        <p:nvSpPr>
          <p:cNvPr id="4" name="Ellipszis 3">
            <a:extLst>
              <a:ext uri="{FF2B5EF4-FFF2-40B4-BE49-F238E27FC236}">
                <a16:creationId xmlns:a16="http://schemas.microsoft.com/office/drawing/2014/main" id="{E3D2EB25-BAD0-4506-B1DC-57C961371C85}"/>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7" name="Tartalom helye 6">
            <a:extLst>
              <a:ext uri="{FF2B5EF4-FFF2-40B4-BE49-F238E27FC236}">
                <a16:creationId xmlns:a16="http://schemas.microsoft.com/office/drawing/2014/main" id="{0332D89D-A77B-4D2D-B4F0-B5E5AC835FF7}"/>
              </a:ext>
            </a:extLst>
          </p:cNvPr>
          <p:cNvPicPr>
            <a:picLocks noGrp="1" noChangeAspect="1"/>
          </p:cNvPicPr>
          <p:nvPr>
            <p:ph idx="1"/>
          </p:nvPr>
        </p:nvPicPr>
        <p:blipFill>
          <a:blip r:embed="rId3"/>
          <a:stretch>
            <a:fillRect/>
          </a:stretch>
        </p:blipFill>
        <p:spPr>
          <a:xfrm>
            <a:off x="2358786" y="1916199"/>
            <a:ext cx="5580454" cy="3881437"/>
          </a:xfrm>
        </p:spPr>
      </p:pic>
    </p:spTree>
    <p:extLst>
      <p:ext uri="{BB962C8B-B14F-4D97-AF65-F5344CB8AC3E}">
        <p14:creationId xmlns:p14="http://schemas.microsoft.com/office/powerpoint/2010/main" val="87419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B054-054E-BA45-BE71-6423D6B9114E}"/>
              </a:ext>
            </a:extLst>
          </p:cNvPr>
          <p:cNvSpPr>
            <a:spLocks noGrp="1"/>
          </p:cNvSpPr>
          <p:nvPr>
            <p:ph type="title"/>
          </p:nvPr>
        </p:nvSpPr>
        <p:spPr>
          <a:xfrm>
            <a:off x="677334" y="609600"/>
            <a:ext cx="8596668" cy="996778"/>
          </a:xfrm>
        </p:spPr>
        <p:txBody>
          <a:bodyPr>
            <a:noAutofit/>
          </a:bodyPr>
          <a:lstStyle/>
          <a:p>
            <a:r>
              <a:rPr lang="hu-HU" sz="2400" dirty="0"/>
              <a:t>Az adatkezelés előtt rendelkezésre bocsátandó információk – ha a személyes adatokat nem az érintettől szerezték meg</a:t>
            </a:r>
          </a:p>
        </p:txBody>
      </p:sp>
      <p:sp>
        <p:nvSpPr>
          <p:cNvPr id="3" name="Content Placeholder 2">
            <a:extLst>
              <a:ext uri="{FF2B5EF4-FFF2-40B4-BE49-F238E27FC236}">
                <a16:creationId xmlns:a16="http://schemas.microsoft.com/office/drawing/2014/main" id="{9B6DF3B7-ADB0-3B43-959F-E116192C7C2C}"/>
              </a:ext>
            </a:extLst>
          </p:cNvPr>
          <p:cNvSpPr>
            <a:spLocks noGrp="1"/>
          </p:cNvSpPr>
          <p:nvPr>
            <p:ph idx="1"/>
          </p:nvPr>
        </p:nvSpPr>
        <p:spPr>
          <a:xfrm>
            <a:off x="677333" y="1742302"/>
            <a:ext cx="9220430" cy="4506098"/>
          </a:xfrm>
        </p:spPr>
        <p:txBody>
          <a:bodyPr>
            <a:normAutofit/>
          </a:bodyPr>
          <a:lstStyle/>
          <a:p>
            <a:pPr marL="0" indent="0" algn="just">
              <a:buNone/>
            </a:pPr>
            <a:r>
              <a:rPr lang="hu-HU" dirty="0"/>
              <a:t>Az előző követelményeken felül az érintett rendelkezésére kell bocsátani az alábbi információkat:</a:t>
            </a:r>
          </a:p>
          <a:p>
            <a:pPr lvl="1" algn="just"/>
            <a:r>
              <a:rPr lang="hu-HU" sz="1800" dirty="0"/>
              <a:t>az érintett személyes adatok kategóriái</a:t>
            </a:r>
          </a:p>
          <a:p>
            <a:pPr lvl="1" algn="just"/>
            <a:r>
              <a:rPr lang="hu-HU" sz="1800" dirty="0"/>
              <a:t>a személyes adatok forrása és adott esetben az, hogy az adatok nyilvánosan hozzáférhető forrásokból származnak-e</a:t>
            </a:r>
          </a:p>
          <a:p>
            <a:pPr marL="0" indent="0" algn="just">
              <a:buNone/>
            </a:pPr>
            <a:r>
              <a:rPr lang="hu-HU" dirty="0"/>
              <a:t>A fenti tájékoztatást az alábbi módon kell megadni az érintettnek:</a:t>
            </a:r>
          </a:p>
          <a:p>
            <a:pPr algn="just"/>
            <a:r>
              <a:rPr lang="hu-HU" dirty="0"/>
              <a:t>A személyes adatok kezelésének konkrét körülményeit tekintetbe véve, a személyes adatok megszerzésétől számított észszerű határidőn, de legkésőbb egy hónapon belül;</a:t>
            </a:r>
          </a:p>
          <a:p>
            <a:pPr algn="just"/>
            <a:r>
              <a:rPr lang="hu-HU" dirty="0"/>
              <a:t>ha a személyes adatokat az érintettel való kapcsolattartás céljára használják, legalább az érintettel való első kapcsolatfelvétel alkalmával; vagy</a:t>
            </a:r>
          </a:p>
          <a:p>
            <a:pPr algn="just"/>
            <a:r>
              <a:rPr lang="hu-HU" dirty="0"/>
              <a:t>ha várhatóan más címzettel is közlik az adatokat, legkésőbb a személyes adatok első alkalommal való közlésekor.</a:t>
            </a:r>
          </a:p>
        </p:txBody>
      </p:sp>
      <p:sp>
        <p:nvSpPr>
          <p:cNvPr id="4" name="Ellipszis 3">
            <a:extLst>
              <a:ext uri="{FF2B5EF4-FFF2-40B4-BE49-F238E27FC236}">
                <a16:creationId xmlns:a16="http://schemas.microsoft.com/office/drawing/2014/main" id="{660449FA-C431-457D-A108-5472AA97E14E}"/>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516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1621-6D23-1E4C-8A23-EFACFCA6095B}"/>
              </a:ext>
            </a:extLst>
          </p:cNvPr>
          <p:cNvSpPr>
            <a:spLocks noGrp="1"/>
          </p:cNvSpPr>
          <p:nvPr>
            <p:ph type="title"/>
          </p:nvPr>
        </p:nvSpPr>
        <p:spPr/>
        <p:txBody>
          <a:bodyPr/>
          <a:lstStyle/>
          <a:p>
            <a:r>
              <a:rPr lang="hu-HU" dirty="0"/>
              <a:t>Kivételek</a:t>
            </a:r>
          </a:p>
        </p:txBody>
      </p:sp>
      <p:sp>
        <p:nvSpPr>
          <p:cNvPr id="3" name="Content Placeholder 2">
            <a:extLst>
              <a:ext uri="{FF2B5EF4-FFF2-40B4-BE49-F238E27FC236}">
                <a16:creationId xmlns:a16="http://schemas.microsoft.com/office/drawing/2014/main" id="{29B771F8-075B-E846-8659-24BF8B41E5A4}"/>
              </a:ext>
            </a:extLst>
          </p:cNvPr>
          <p:cNvSpPr>
            <a:spLocks noGrp="1"/>
          </p:cNvSpPr>
          <p:nvPr>
            <p:ph idx="1"/>
          </p:nvPr>
        </p:nvSpPr>
        <p:spPr>
          <a:xfrm>
            <a:off x="677334" y="1359243"/>
            <a:ext cx="8596668" cy="4682119"/>
          </a:xfrm>
        </p:spPr>
        <p:txBody>
          <a:bodyPr>
            <a:noAutofit/>
          </a:bodyPr>
          <a:lstStyle/>
          <a:p>
            <a:pPr algn="just"/>
            <a:r>
              <a:rPr lang="hu-HU" sz="2200" dirty="0"/>
              <a:t>az érintett már rendelkezik az információkkal;</a:t>
            </a:r>
          </a:p>
          <a:p>
            <a:pPr algn="just"/>
            <a:r>
              <a:rPr lang="hu-HU" sz="2200" dirty="0"/>
              <a:t>a szóban forgó információk rendelkezésre bocsátása lehetetlennek bizonyul, vagy aránytalanul nagy erőfeszítést igényelne;</a:t>
            </a:r>
          </a:p>
          <a:p>
            <a:pPr algn="just"/>
            <a:r>
              <a:rPr lang="hu-HU" sz="2200" dirty="0"/>
              <a:t>az adat megszerzését vagy közlését kifejezetten előírja az adatkezelőre alkalmazandó uniós vagy tagállami jog, amely </a:t>
            </a:r>
            <a:r>
              <a:rPr lang="hu-HU" sz="2200" b="1" dirty="0"/>
              <a:t>az érintett jogos érdekeinek védelmét szolgáló </a:t>
            </a:r>
            <a:r>
              <a:rPr lang="hu-HU" sz="2200" dirty="0"/>
              <a:t>megfelelő intézkedésekről rendelkezik; vagy</a:t>
            </a:r>
          </a:p>
          <a:p>
            <a:pPr algn="just"/>
            <a:r>
              <a:rPr lang="hu-HU" sz="2200" dirty="0"/>
              <a:t>a személyes adatoknak valamely uniós vagy tagállami jogban előírt </a:t>
            </a:r>
            <a:r>
              <a:rPr lang="hu-HU" sz="2200" b="1" dirty="0"/>
              <a:t>szakmai titoktartási kötelezettség </a:t>
            </a:r>
            <a:r>
              <a:rPr lang="hu-HU" sz="2200" dirty="0"/>
              <a:t>alapján, ideértve a jogszabályon alapuló titoktartási kötelezettséget is, bizalmasnak kell maradnia.</a:t>
            </a:r>
          </a:p>
        </p:txBody>
      </p:sp>
      <p:sp>
        <p:nvSpPr>
          <p:cNvPr id="4" name="Ellipszis 3">
            <a:extLst>
              <a:ext uri="{FF2B5EF4-FFF2-40B4-BE49-F238E27FC236}">
                <a16:creationId xmlns:a16="http://schemas.microsoft.com/office/drawing/2014/main" id="{98177166-6942-4BD0-887D-057DC0943091}"/>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895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44ED-004B-8948-8446-BE84A9E7A4BF}"/>
              </a:ext>
            </a:extLst>
          </p:cNvPr>
          <p:cNvSpPr>
            <a:spLocks noGrp="1"/>
          </p:cNvSpPr>
          <p:nvPr>
            <p:ph type="title"/>
          </p:nvPr>
        </p:nvSpPr>
        <p:spPr>
          <a:xfrm>
            <a:off x="677334" y="609600"/>
            <a:ext cx="8596668" cy="774357"/>
          </a:xfrm>
        </p:spPr>
        <p:txBody>
          <a:bodyPr/>
          <a:lstStyle/>
          <a:p>
            <a:r>
              <a:rPr lang="hu-HU" dirty="0"/>
              <a:t>Tartalomjegyzék</a:t>
            </a:r>
          </a:p>
        </p:txBody>
      </p:sp>
      <p:sp>
        <p:nvSpPr>
          <p:cNvPr id="3" name="Content Placeholder 2">
            <a:extLst>
              <a:ext uri="{FF2B5EF4-FFF2-40B4-BE49-F238E27FC236}">
                <a16:creationId xmlns:a16="http://schemas.microsoft.com/office/drawing/2014/main" id="{FC317343-7D3B-F248-88BC-3779F4FB8FCB}"/>
              </a:ext>
            </a:extLst>
          </p:cNvPr>
          <p:cNvSpPr>
            <a:spLocks noGrp="1"/>
          </p:cNvSpPr>
          <p:nvPr>
            <p:ph idx="1"/>
          </p:nvPr>
        </p:nvSpPr>
        <p:spPr>
          <a:xfrm>
            <a:off x="677334" y="1383957"/>
            <a:ext cx="8596668" cy="4864443"/>
          </a:xfrm>
        </p:spPr>
        <p:txBody>
          <a:bodyPr>
            <a:noAutofit/>
          </a:bodyPr>
          <a:lstStyle/>
          <a:p>
            <a:pPr marL="514350" indent="-514350">
              <a:buFont typeface="+mj-lt"/>
              <a:buAutoNum type="arabicPeriod"/>
            </a:pPr>
            <a:r>
              <a:rPr lang="hu-HU" dirty="0">
                <a:solidFill>
                  <a:srgbClr val="00B050"/>
                </a:solidFill>
              </a:rPr>
              <a:t>Az adatkezelés előtt rendelkezésre bocsátandó információk</a:t>
            </a:r>
          </a:p>
          <a:p>
            <a:pPr marL="971550" lvl="1" indent="-514350">
              <a:buFont typeface="+mj-lt"/>
              <a:buAutoNum type="alphaLcParenR"/>
            </a:pPr>
            <a:r>
              <a:rPr lang="hu-HU" sz="1800" dirty="0">
                <a:solidFill>
                  <a:srgbClr val="00B050"/>
                </a:solidFill>
              </a:rPr>
              <a:t>A személyes adatokat az érintettől gyűjtik</a:t>
            </a:r>
          </a:p>
          <a:p>
            <a:pPr marL="971550" lvl="1" indent="-514350">
              <a:buFont typeface="+mj-lt"/>
              <a:buAutoNum type="alphaLcParenR"/>
            </a:pPr>
            <a:r>
              <a:rPr lang="hu-HU" sz="1800" dirty="0">
                <a:solidFill>
                  <a:srgbClr val="00B050"/>
                </a:solidFill>
              </a:rPr>
              <a:t>A személyes adatokat nem az érintettől szerezték meg</a:t>
            </a:r>
          </a:p>
          <a:p>
            <a:pPr marL="514350" indent="-514350">
              <a:buFont typeface="+mj-lt"/>
              <a:buAutoNum type="arabicPeriod"/>
            </a:pPr>
            <a:r>
              <a:rPr lang="hu-HU" dirty="0">
                <a:solidFill>
                  <a:srgbClr val="FF0000"/>
                </a:solidFill>
              </a:rPr>
              <a:t>Az érintett jogai</a:t>
            </a:r>
          </a:p>
          <a:p>
            <a:pPr marL="914400" lvl="1" indent="-457200">
              <a:buFont typeface="+mj-lt"/>
              <a:buAutoNum type="alphaLcParenR"/>
            </a:pPr>
            <a:r>
              <a:rPr lang="hu-HU" sz="1800" dirty="0"/>
              <a:t>Az érintett hozzáférési joga</a:t>
            </a:r>
          </a:p>
          <a:p>
            <a:pPr marL="914400" lvl="1" indent="-457200">
              <a:buFont typeface="+mj-lt"/>
              <a:buAutoNum type="alphaLcParenR"/>
            </a:pPr>
            <a:r>
              <a:rPr lang="hu-HU" sz="1800" dirty="0"/>
              <a:t>A helyesbítéshez való jog</a:t>
            </a:r>
          </a:p>
          <a:p>
            <a:pPr marL="914400" lvl="1" indent="-457200">
              <a:buFont typeface="+mj-lt"/>
              <a:buAutoNum type="alphaLcParenR"/>
            </a:pPr>
            <a:r>
              <a:rPr lang="hu-HU" sz="1800" dirty="0"/>
              <a:t>A törléshez való jog („az elfeledtetéshez való jog”)</a:t>
            </a:r>
          </a:p>
          <a:p>
            <a:pPr marL="914400" lvl="1" indent="-457200">
              <a:buFont typeface="+mj-lt"/>
              <a:buAutoNum type="alphaLcParenR"/>
            </a:pPr>
            <a:r>
              <a:rPr lang="hu-HU" sz="1800" dirty="0"/>
              <a:t>Az adatkezelés korlátozásához való jog</a:t>
            </a:r>
          </a:p>
          <a:p>
            <a:pPr marL="914400" lvl="1" indent="-457200">
              <a:buFont typeface="+mj-lt"/>
              <a:buAutoNum type="alphaLcParenR"/>
            </a:pPr>
            <a:r>
              <a:rPr lang="hu-HU" sz="1800" dirty="0"/>
              <a:t>Az adathordozhatósághoz való jog</a:t>
            </a:r>
          </a:p>
          <a:p>
            <a:pPr marL="914400" lvl="1" indent="-457200">
              <a:buFont typeface="+mj-lt"/>
              <a:buAutoNum type="alphaLcParenR"/>
            </a:pPr>
            <a:r>
              <a:rPr lang="hu-HU" sz="1800" dirty="0"/>
              <a:t>A tiltakozáshoz való jog</a:t>
            </a:r>
          </a:p>
          <a:p>
            <a:pPr marL="514350" indent="-514350">
              <a:buFont typeface="+mj-lt"/>
              <a:buAutoNum type="arabicPeriod"/>
            </a:pPr>
            <a:r>
              <a:rPr lang="hu-HU" dirty="0"/>
              <a:t>Az érintett jogainak gyakorlása</a:t>
            </a:r>
          </a:p>
          <a:p>
            <a:pPr marL="514350" indent="-514350">
              <a:buFont typeface="+mj-lt"/>
              <a:buAutoNum type="arabicPeriod"/>
            </a:pPr>
            <a:r>
              <a:rPr lang="hu-HU" dirty="0"/>
              <a:t>Jogorvoslati lehetőségek</a:t>
            </a:r>
          </a:p>
        </p:txBody>
      </p:sp>
      <p:sp>
        <p:nvSpPr>
          <p:cNvPr id="4" name="Ellipszis 3">
            <a:extLst>
              <a:ext uri="{FF2B5EF4-FFF2-40B4-BE49-F238E27FC236}">
                <a16:creationId xmlns:a16="http://schemas.microsoft.com/office/drawing/2014/main" id="{35B398A7-FA67-45D7-8EE2-B1D86248AC64}"/>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633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2DE1F5-7083-424C-8BA6-43D6F076061C}"/>
              </a:ext>
            </a:extLst>
          </p:cNvPr>
          <p:cNvSpPr>
            <a:spLocks noGrp="1"/>
          </p:cNvSpPr>
          <p:nvPr>
            <p:ph type="title"/>
          </p:nvPr>
        </p:nvSpPr>
        <p:spPr>
          <a:xfrm>
            <a:off x="1010966" y="2906412"/>
            <a:ext cx="8596668" cy="1045176"/>
          </a:xfrm>
        </p:spPr>
        <p:txBody>
          <a:bodyPr>
            <a:noAutofit/>
          </a:bodyPr>
          <a:lstStyle/>
          <a:p>
            <a:pPr algn="ctr"/>
            <a:r>
              <a:rPr lang="hu-HU" sz="5400" dirty="0"/>
              <a:t>2. Az érintett jogai</a:t>
            </a:r>
          </a:p>
        </p:txBody>
      </p:sp>
      <p:sp>
        <p:nvSpPr>
          <p:cNvPr id="4" name="Ellipszis 3">
            <a:extLst>
              <a:ext uri="{FF2B5EF4-FFF2-40B4-BE49-F238E27FC236}">
                <a16:creationId xmlns:a16="http://schemas.microsoft.com/office/drawing/2014/main" id="{785E3F55-1A9C-484A-947D-C77E8697F6BB}"/>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428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222C-E390-0D48-839E-88057C3D3DA3}"/>
              </a:ext>
            </a:extLst>
          </p:cNvPr>
          <p:cNvSpPr>
            <a:spLocks noGrp="1"/>
          </p:cNvSpPr>
          <p:nvPr>
            <p:ph type="title"/>
          </p:nvPr>
        </p:nvSpPr>
        <p:spPr>
          <a:xfrm>
            <a:off x="677334" y="609600"/>
            <a:ext cx="8596668" cy="836141"/>
          </a:xfrm>
        </p:spPr>
        <p:txBody>
          <a:bodyPr/>
          <a:lstStyle/>
          <a:p>
            <a:r>
              <a:rPr lang="hu-HU" dirty="0"/>
              <a:t>Az érintettek jogai</a:t>
            </a:r>
          </a:p>
        </p:txBody>
      </p:sp>
      <p:sp>
        <p:nvSpPr>
          <p:cNvPr id="3" name="Content Placeholder 2">
            <a:extLst>
              <a:ext uri="{FF2B5EF4-FFF2-40B4-BE49-F238E27FC236}">
                <a16:creationId xmlns:a16="http://schemas.microsoft.com/office/drawing/2014/main" id="{CA91F9D3-CE62-6B40-9627-AE2274EA029B}"/>
              </a:ext>
            </a:extLst>
          </p:cNvPr>
          <p:cNvSpPr>
            <a:spLocks noGrp="1"/>
          </p:cNvSpPr>
          <p:nvPr>
            <p:ph idx="1"/>
          </p:nvPr>
        </p:nvSpPr>
        <p:spPr>
          <a:xfrm>
            <a:off x="677334" y="1445741"/>
            <a:ext cx="8596668" cy="4595621"/>
          </a:xfrm>
        </p:spPr>
        <p:txBody>
          <a:bodyPr>
            <a:normAutofit/>
          </a:bodyPr>
          <a:lstStyle/>
          <a:p>
            <a:r>
              <a:rPr lang="hu-HU" sz="2800" dirty="0"/>
              <a:t>az érintett hozzáférési joga</a:t>
            </a:r>
          </a:p>
          <a:p>
            <a:r>
              <a:rPr lang="hu-HU" sz="2800" dirty="0"/>
              <a:t>a helyesbítéshez való jog</a:t>
            </a:r>
          </a:p>
          <a:p>
            <a:r>
              <a:rPr lang="hu-HU" sz="2800" dirty="0"/>
              <a:t>a törléshez való jog („az elfeledtetéshez való jog”)</a:t>
            </a:r>
          </a:p>
          <a:p>
            <a:r>
              <a:rPr lang="hu-HU" sz="2800" dirty="0"/>
              <a:t>az adatkezelés korlátozásához való jog</a:t>
            </a:r>
          </a:p>
          <a:p>
            <a:r>
              <a:rPr lang="hu-HU" sz="2800" dirty="0"/>
              <a:t>az adathordozhatósághoz való jog</a:t>
            </a:r>
          </a:p>
          <a:p>
            <a:r>
              <a:rPr lang="hu-HU" sz="2800" dirty="0"/>
              <a:t>a tiltakozáshoz való jog</a:t>
            </a:r>
          </a:p>
          <a:p>
            <a:pPr marL="0" indent="0">
              <a:buNone/>
            </a:pPr>
            <a:endParaRPr lang="hu-HU" sz="2800" dirty="0"/>
          </a:p>
        </p:txBody>
      </p:sp>
      <p:sp>
        <p:nvSpPr>
          <p:cNvPr id="4" name="Ellipszis 3">
            <a:extLst>
              <a:ext uri="{FF2B5EF4-FFF2-40B4-BE49-F238E27FC236}">
                <a16:creationId xmlns:a16="http://schemas.microsoft.com/office/drawing/2014/main" id="{288551C3-6C5E-4AC2-AAD7-E1D1F1A72AE0}"/>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181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77334" y="609600"/>
            <a:ext cx="8596668" cy="860854"/>
          </a:xfrm>
        </p:spPr>
        <p:txBody>
          <a:bodyPr>
            <a:normAutofit/>
          </a:bodyPr>
          <a:lstStyle/>
          <a:p>
            <a:r>
              <a:rPr lang="hu-HU" dirty="0"/>
              <a:t>Az érintett hozzáférési joga</a:t>
            </a:r>
          </a:p>
        </p:txBody>
      </p:sp>
      <p:sp>
        <p:nvSpPr>
          <p:cNvPr id="3" name="Tartalom helye 2"/>
          <p:cNvSpPr>
            <a:spLocks noGrp="1"/>
          </p:cNvSpPr>
          <p:nvPr>
            <p:ph idx="1"/>
          </p:nvPr>
        </p:nvSpPr>
        <p:spPr>
          <a:xfrm>
            <a:off x="677334" y="1470455"/>
            <a:ext cx="9418136" cy="4609070"/>
          </a:xfrm>
        </p:spPr>
        <p:txBody>
          <a:bodyPr>
            <a:noAutofit/>
          </a:bodyPr>
          <a:lstStyle/>
          <a:p>
            <a:pPr marL="0" indent="0" algn="just">
              <a:spcBef>
                <a:spcPts val="600"/>
              </a:spcBef>
              <a:buNone/>
            </a:pPr>
            <a:r>
              <a:rPr lang="hu-HU" dirty="0"/>
              <a:t>A hozzáférés módja:</a:t>
            </a:r>
          </a:p>
          <a:p>
            <a:pPr lvl="1" algn="just">
              <a:spcBef>
                <a:spcPts val="600"/>
              </a:spcBef>
            </a:pPr>
            <a:r>
              <a:rPr lang="hu-HU" sz="1700" dirty="0"/>
              <a:t>korlátozás nélkül</a:t>
            </a:r>
          </a:p>
          <a:p>
            <a:pPr lvl="1" algn="just">
              <a:spcBef>
                <a:spcPts val="600"/>
              </a:spcBef>
            </a:pPr>
            <a:r>
              <a:rPr lang="hu-HU" sz="1700" dirty="0"/>
              <a:t>észszerű időközönként</a:t>
            </a:r>
          </a:p>
          <a:p>
            <a:pPr lvl="1" algn="just">
              <a:spcBef>
                <a:spcPts val="600"/>
              </a:spcBef>
            </a:pPr>
            <a:r>
              <a:rPr lang="hu-HU" sz="1700" dirty="0"/>
              <a:t>túlzott késedelem vagy költség nélkül</a:t>
            </a:r>
          </a:p>
          <a:p>
            <a:pPr lvl="1" algn="just">
              <a:spcBef>
                <a:spcPts val="600"/>
              </a:spcBef>
              <a:spcAft>
                <a:spcPts val="600"/>
              </a:spcAft>
            </a:pPr>
            <a:r>
              <a:rPr lang="hu-HU" sz="1700" dirty="0"/>
              <a:t>érthető formában</a:t>
            </a:r>
          </a:p>
          <a:p>
            <a:pPr marL="0" indent="0" algn="just">
              <a:spcBef>
                <a:spcPts val="600"/>
              </a:spcBef>
              <a:buNone/>
            </a:pPr>
            <a:r>
              <a:rPr lang="hu-HU" dirty="0"/>
              <a:t>A következő információkhoz férjen hozzá az érintett:</a:t>
            </a:r>
          </a:p>
          <a:p>
            <a:pPr lvl="1" algn="just">
              <a:spcBef>
                <a:spcPts val="600"/>
              </a:spcBef>
            </a:pPr>
            <a:r>
              <a:rPr lang="hu-HU" sz="1700" dirty="0"/>
              <a:t>az adatkezelés </a:t>
            </a:r>
            <a:r>
              <a:rPr lang="hu-HU" sz="1700" b="1" dirty="0"/>
              <a:t>céljai</a:t>
            </a:r>
          </a:p>
          <a:p>
            <a:pPr lvl="1" algn="just">
              <a:spcBef>
                <a:spcPts val="600"/>
              </a:spcBef>
            </a:pPr>
            <a:r>
              <a:rPr lang="hu-HU" sz="1700" dirty="0"/>
              <a:t>az érintett személyes adatok </a:t>
            </a:r>
            <a:r>
              <a:rPr lang="hu-HU" sz="1700" b="1" dirty="0"/>
              <a:t>kategóriái</a:t>
            </a:r>
          </a:p>
          <a:p>
            <a:pPr lvl="1" algn="just">
              <a:spcBef>
                <a:spcPts val="600"/>
              </a:spcBef>
            </a:pPr>
            <a:r>
              <a:rPr lang="hu-HU" sz="1700" dirty="0"/>
              <a:t>azon </a:t>
            </a:r>
            <a:r>
              <a:rPr lang="hu-HU" sz="1700" b="1" dirty="0"/>
              <a:t>címzettek</a:t>
            </a:r>
            <a:r>
              <a:rPr lang="hu-HU" sz="1700" dirty="0"/>
              <a:t> vagy címzettek kategóriái, akikkel, illetve amelyekkel a személyes adatokat közölték vagy közölni fogják</a:t>
            </a:r>
          </a:p>
          <a:p>
            <a:pPr lvl="1" algn="just">
              <a:spcBef>
                <a:spcPts val="600"/>
              </a:spcBef>
            </a:pPr>
            <a:r>
              <a:rPr lang="hu-HU" sz="1700" dirty="0"/>
              <a:t>adott esetben a személyes adatok tárolásának tervezett </a:t>
            </a:r>
            <a:r>
              <a:rPr lang="hu-HU" sz="1700" b="1" dirty="0"/>
              <a:t>időtartama</a:t>
            </a:r>
            <a:r>
              <a:rPr lang="hu-HU" sz="1700" dirty="0"/>
              <a:t>, vagy ha ez nem lehetséges, ezen időtartam meghatározásának szempontjai</a:t>
            </a:r>
          </a:p>
          <a:p>
            <a:pPr lvl="1" algn="just">
              <a:spcBef>
                <a:spcPts val="600"/>
              </a:spcBef>
            </a:pPr>
            <a:r>
              <a:rPr lang="hu-HU" sz="1700" dirty="0"/>
              <a:t>az érintettre vonatkozó személyes adatokhoz való hozzáférés és helyesbítéséhez való </a:t>
            </a:r>
            <a:r>
              <a:rPr lang="hu-HU" sz="1700" b="1" dirty="0"/>
              <a:t>jog</a:t>
            </a:r>
            <a:endParaRPr lang="hu-HU" sz="1700" dirty="0"/>
          </a:p>
        </p:txBody>
      </p:sp>
      <p:sp>
        <p:nvSpPr>
          <p:cNvPr id="4" name="Ellipszis 3">
            <a:extLst>
              <a:ext uri="{FF2B5EF4-FFF2-40B4-BE49-F238E27FC236}">
                <a16:creationId xmlns:a16="http://schemas.microsoft.com/office/drawing/2014/main" id="{5666D705-D56F-4AEF-A547-E40EF3E650F5}"/>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751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6" name="Cím 5">
            <a:extLst>
              <a:ext uri="{FF2B5EF4-FFF2-40B4-BE49-F238E27FC236}">
                <a16:creationId xmlns:a16="http://schemas.microsoft.com/office/drawing/2014/main" id="{C50B819A-87A0-4B51-B09E-14A0358CDBC2}"/>
              </a:ext>
            </a:extLst>
          </p:cNvPr>
          <p:cNvSpPr>
            <a:spLocks noGrp="1"/>
          </p:cNvSpPr>
          <p:nvPr>
            <p:ph type="title"/>
          </p:nvPr>
        </p:nvSpPr>
        <p:spPr>
          <a:xfrm>
            <a:off x="677334" y="609600"/>
            <a:ext cx="8596668" cy="836141"/>
          </a:xfrm>
        </p:spPr>
        <p:txBody>
          <a:bodyPr/>
          <a:lstStyle/>
          <a:p>
            <a:r>
              <a:rPr lang="hu-HU" dirty="0"/>
              <a:t>Az érintett hozzáférési joga (2)</a:t>
            </a:r>
          </a:p>
        </p:txBody>
      </p:sp>
      <p:sp>
        <p:nvSpPr>
          <p:cNvPr id="3" name="Tartalom helye 2"/>
          <p:cNvSpPr>
            <a:spLocks noGrp="1"/>
          </p:cNvSpPr>
          <p:nvPr>
            <p:ph idx="1"/>
          </p:nvPr>
        </p:nvSpPr>
        <p:spPr>
          <a:xfrm>
            <a:off x="677333" y="1470455"/>
            <a:ext cx="9096861" cy="4633784"/>
          </a:xfrm>
        </p:spPr>
        <p:txBody>
          <a:bodyPr>
            <a:noAutofit/>
          </a:bodyPr>
          <a:lstStyle/>
          <a:p>
            <a:pPr lvl="1"/>
            <a:r>
              <a:rPr lang="hu-HU" sz="2000" dirty="0"/>
              <a:t>a valamely felügyeleti hatósághoz címzett </a:t>
            </a:r>
            <a:r>
              <a:rPr lang="hu-HU" sz="2000" b="1" dirty="0"/>
              <a:t>panasz benyújtásának joga</a:t>
            </a:r>
          </a:p>
          <a:p>
            <a:pPr lvl="1"/>
            <a:r>
              <a:rPr lang="hu-HU" sz="2000" dirty="0"/>
              <a:t>ha az adatokat nem az érintettől gyűjtötték, a </a:t>
            </a:r>
            <a:r>
              <a:rPr lang="hu-HU" sz="2000" b="1" dirty="0"/>
              <a:t>forrásukra </a:t>
            </a:r>
            <a:r>
              <a:rPr lang="hu-HU" sz="2000" dirty="0"/>
              <a:t>vonatkozó minden elérhető információ</a:t>
            </a:r>
          </a:p>
          <a:p>
            <a:pPr lvl="1"/>
            <a:r>
              <a:rPr lang="hu-HU" sz="2000" dirty="0"/>
              <a:t>az </a:t>
            </a:r>
            <a:r>
              <a:rPr lang="hu-HU" sz="2000" b="1" dirty="0"/>
              <a:t>automatizált döntéshozatal ténye</a:t>
            </a:r>
            <a:r>
              <a:rPr lang="hu-HU" sz="2000" dirty="0"/>
              <a:t>, ideértve a profilalkotást is, valamint legalább ezekben az esetekben az alkalmazott logikára és arra vonatkozó érthető információk, hogy az ilyen adatkezelés milyen jelentőséggel bír, és az érintettre nézve milyen várható következményekkel jár.</a:t>
            </a:r>
          </a:p>
          <a:p>
            <a:pPr marL="0" indent="0" algn="just">
              <a:buNone/>
            </a:pPr>
            <a:r>
              <a:rPr lang="hu-HU" sz="2000" dirty="0"/>
              <a:t>Az adatkezelő köteles az adatkezelés tárgyát képező személyes adatok másolatát az érintett rendelkezésére bocsátani</a:t>
            </a:r>
          </a:p>
          <a:p>
            <a:pPr marL="0" indent="0" algn="just">
              <a:buNone/>
            </a:pPr>
            <a:r>
              <a:rPr lang="hu-HU" sz="2000" dirty="0"/>
              <a:t>Az érintett által kért további másolatokért az adatkezelő az adminisztratív költségeken alapuló, észszerű mértékű díjat számíthat fel.</a:t>
            </a:r>
          </a:p>
        </p:txBody>
      </p:sp>
      <p:sp>
        <p:nvSpPr>
          <p:cNvPr id="4" name="Ellipszis 3">
            <a:extLst>
              <a:ext uri="{FF2B5EF4-FFF2-40B4-BE49-F238E27FC236}">
                <a16:creationId xmlns:a16="http://schemas.microsoft.com/office/drawing/2014/main" id="{F7E1D9F1-12B5-4DE9-9981-829D7979B57E}"/>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815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2DE1F5-7083-424C-8BA6-43D6F076061C}"/>
              </a:ext>
            </a:extLst>
          </p:cNvPr>
          <p:cNvSpPr>
            <a:spLocks noGrp="1"/>
          </p:cNvSpPr>
          <p:nvPr>
            <p:ph type="title"/>
          </p:nvPr>
        </p:nvSpPr>
        <p:spPr>
          <a:xfrm>
            <a:off x="677334" y="609600"/>
            <a:ext cx="8596668" cy="860854"/>
          </a:xfrm>
        </p:spPr>
        <p:txBody>
          <a:bodyPr/>
          <a:lstStyle/>
          <a:p>
            <a:r>
              <a:rPr lang="hu-HU" dirty="0"/>
              <a:t>Példa a hozzáférési jogra</a:t>
            </a:r>
          </a:p>
        </p:txBody>
      </p:sp>
      <p:sp>
        <p:nvSpPr>
          <p:cNvPr id="5" name="Tartalom helye 4">
            <a:extLst>
              <a:ext uri="{FF2B5EF4-FFF2-40B4-BE49-F238E27FC236}">
                <a16:creationId xmlns:a16="http://schemas.microsoft.com/office/drawing/2014/main" id="{3E492D04-B139-41AA-A1B1-A1846FA9A8AF}"/>
              </a:ext>
            </a:extLst>
          </p:cNvPr>
          <p:cNvSpPr>
            <a:spLocks noGrp="1"/>
          </p:cNvSpPr>
          <p:nvPr>
            <p:ph idx="1"/>
          </p:nvPr>
        </p:nvSpPr>
        <p:spPr/>
        <p:txBody>
          <a:bodyPr/>
          <a:lstStyle/>
          <a:p>
            <a:endParaRPr lang="en-GB"/>
          </a:p>
        </p:txBody>
      </p:sp>
      <p:sp>
        <p:nvSpPr>
          <p:cNvPr id="4" name="Ellipszis 3">
            <a:extLst>
              <a:ext uri="{FF2B5EF4-FFF2-40B4-BE49-F238E27FC236}">
                <a16:creationId xmlns:a16="http://schemas.microsoft.com/office/drawing/2014/main" id="{785E3F55-1A9C-484A-947D-C77E8697F6BB}"/>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1957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D0B76-619F-446B-BE14-0E95604796B0}"/>
              </a:ext>
            </a:extLst>
          </p:cNvPr>
          <p:cNvSpPr>
            <a:spLocks noGrp="1"/>
          </p:cNvSpPr>
          <p:nvPr>
            <p:ph type="title"/>
          </p:nvPr>
        </p:nvSpPr>
        <p:spPr>
          <a:xfrm>
            <a:off x="677334" y="609600"/>
            <a:ext cx="8596668" cy="757187"/>
          </a:xfrm>
        </p:spPr>
        <p:txBody>
          <a:bodyPr/>
          <a:lstStyle/>
          <a:p>
            <a:r>
              <a:rPr lang="hu-HU" dirty="0"/>
              <a:t>Hozzáférési jog gyakorlása - Facebook</a:t>
            </a:r>
          </a:p>
        </p:txBody>
      </p:sp>
      <p:pic>
        <p:nvPicPr>
          <p:cNvPr id="7" name="Segnaposto contenuto 6">
            <a:extLst>
              <a:ext uri="{FF2B5EF4-FFF2-40B4-BE49-F238E27FC236}">
                <a16:creationId xmlns:a16="http://schemas.microsoft.com/office/drawing/2014/main" id="{9129A30B-2213-4DCE-928B-0C72FCCA91AC}"/>
              </a:ext>
            </a:extLst>
          </p:cNvPr>
          <p:cNvPicPr>
            <a:picLocks noGrp="1" noChangeAspect="1"/>
          </p:cNvPicPr>
          <p:nvPr>
            <p:ph idx="1"/>
          </p:nvPr>
        </p:nvPicPr>
        <p:blipFill>
          <a:blip r:embed="rId3"/>
          <a:stretch>
            <a:fillRect/>
          </a:stretch>
        </p:blipFill>
        <p:spPr>
          <a:xfrm>
            <a:off x="1523132" y="2160588"/>
            <a:ext cx="6905774" cy="3881437"/>
          </a:xfrm>
        </p:spPr>
      </p:pic>
      <p:sp>
        <p:nvSpPr>
          <p:cNvPr id="4" name="Ellipszis 3">
            <a:extLst>
              <a:ext uri="{FF2B5EF4-FFF2-40B4-BE49-F238E27FC236}">
                <a16:creationId xmlns:a16="http://schemas.microsoft.com/office/drawing/2014/main" id="{F6B9D8E4-ABE3-40CD-9D00-A729AC5CB52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203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78E8-7874-42F8-A74A-9361DF085B7E}"/>
              </a:ext>
            </a:extLst>
          </p:cNvPr>
          <p:cNvSpPr>
            <a:spLocks noGrp="1"/>
          </p:cNvSpPr>
          <p:nvPr>
            <p:ph type="title"/>
          </p:nvPr>
        </p:nvSpPr>
        <p:spPr/>
        <p:txBody>
          <a:bodyPr>
            <a:normAutofit/>
          </a:bodyPr>
          <a:lstStyle/>
          <a:p>
            <a:r>
              <a:rPr lang="hu-HU" dirty="0"/>
              <a:t>Útmutató jelen diák használatához (diavetítés előtt eltávolítandó)</a:t>
            </a:r>
          </a:p>
        </p:txBody>
      </p:sp>
      <p:sp>
        <p:nvSpPr>
          <p:cNvPr id="3" name="Content Placeholder 2">
            <a:extLst>
              <a:ext uri="{FF2B5EF4-FFF2-40B4-BE49-F238E27FC236}">
                <a16:creationId xmlns:a16="http://schemas.microsoft.com/office/drawing/2014/main" id="{A395471E-2649-4901-BC38-E514115E7311}"/>
              </a:ext>
            </a:extLst>
          </p:cNvPr>
          <p:cNvSpPr>
            <a:spLocks noGrp="1"/>
          </p:cNvSpPr>
          <p:nvPr>
            <p:ph idx="1"/>
          </p:nvPr>
        </p:nvSpPr>
        <p:spPr/>
        <p:txBody>
          <a:bodyPr>
            <a:normAutofit fontScale="70000" lnSpcReduction="20000"/>
          </a:bodyPr>
          <a:lstStyle/>
          <a:p>
            <a:pPr marL="0" indent="0" algn="just">
              <a:buNone/>
            </a:pPr>
            <a:r>
              <a:rPr lang="hu-HU" dirty="0"/>
              <a:t>A következő diasort úgy állítottuk össze, hogy az adott hallgatóság igényeire szabhatók legyenek. Ennek érdekében minden egyes dián megjelöltük, hogy milyen típusú hallgatóságnak szól (lásd a megjegyzések „célcsoport” címszava alatt).</a:t>
            </a:r>
          </a:p>
          <a:p>
            <a:pPr marL="0" indent="0" algn="just">
              <a:buNone/>
            </a:pPr>
            <a:r>
              <a:rPr lang="hu-HU" dirty="0"/>
              <a:t>A diák alatti jegyzetekben további információ található a dia nehézségi fokáról, [megfelelő-e adatvédelmi ismeretekkel nem rendelkezők számára?] a célcsoportról, [általános vagy kiemelt pl. adatvédelmi hatóságok képviselői, ügyvédek, adatvédelmi tisztviselők stb.] valamint a dián szereplő információ jelentőségéről [azaz, feltétlenül szükséges-e, vagy el lehet távolítani anélkül, hogy a képzés hatékonyságát befolyásolná?].</a:t>
            </a:r>
          </a:p>
          <a:p>
            <a:pPr marL="0" indent="0">
              <a:buNone/>
            </a:pPr>
            <a:r>
              <a:rPr lang="hu-HU" dirty="0"/>
              <a:t>A képzés előtt kérjük, hogy:</a:t>
            </a:r>
          </a:p>
          <a:p>
            <a:r>
              <a:rPr lang="hu-HU" dirty="0"/>
              <a:t>Alaposan olvassa el a diákat és a jegyzeteket!</a:t>
            </a:r>
          </a:p>
          <a:p>
            <a:r>
              <a:rPr lang="hu-HU" dirty="0"/>
              <a:t>Vessen egy pillantást az olvasmányok listájára - ezek szintén segítik a felkészülést!</a:t>
            </a:r>
          </a:p>
          <a:p>
            <a:r>
              <a:rPr lang="hu-HU" dirty="0"/>
              <a:t>Távolítsa el / rejtse el azokat a diákat, melyeket nem kíván felhasználni [kattintson az egér jobb gombjával a bal oldali diasoron a képkockára, majd a 'dia elrejtése' gombra]! A diák előzetes besorolása az adott dián megjelenő tartalom részletessége és jelentősége alapján történik.</a:t>
            </a:r>
          </a:p>
          <a:p>
            <a:r>
              <a:rPr lang="hu-HU" dirty="0"/>
              <a:t>Igazítsa a diákat a nemzeti vagy ágazati követelményekhez!</a:t>
            </a:r>
          </a:p>
          <a:p>
            <a:r>
              <a:rPr lang="hu-HU" dirty="0"/>
              <a:t>Egészítse ki olyan tartalommal, amelyet alapvető fontosságúnak ítél az adott közönség számára!</a:t>
            </a:r>
          </a:p>
          <a:p>
            <a:r>
              <a:rPr lang="hu-HU" dirty="0"/>
              <a:t>Igazítsa a saját szervezete igényeihez a diasor alapértelmezett megjelenését!</a:t>
            </a:r>
          </a:p>
        </p:txBody>
      </p:sp>
      <p:sp>
        <p:nvSpPr>
          <p:cNvPr id="5" name="Ellipszis 4">
            <a:extLst>
              <a:ext uri="{FF2B5EF4-FFF2-40B4-BE49-F238E27FC236}">
                <a16:creationId xmlns:a16="http://schemas.microsoft.com/office/drawing/2014/main" id="{43435FEC-6ACB-49F4-A211-0C481D4B4176}"/>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514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1414BB-84F8-4A61-BB85-662AD33492CB}"/>
              </a:ext>
            </a:extLst>
          </p:cNvPr>
          <p:cNvSpPr>
            <a:spLocks noGrp="1"/>
          </p:cNvSpPr>
          <p:nvPr>
            <p:ph type="title"/>
          </p:nvPr>
        </p:nvSpPr>
        <p:spPr>
          <a:xfrm>
            <a:off x="677334" y="609600"/>
            <a:ext cx="8596668" cy="805314"/>
          </a:xfrm>
        </p:spPr>
        <p:txBody>
          <a:bodyPr/>
          <a:lstStyle/>
          <a:p>
            <a:r>
              <a:rPr lang="hu-HU" dirty="0"/>
              <a:t>Hozzáférési jog gyakorlása - </a:t>
            </a:r>
            <a:r>
              <a:rPr lang="hu-HU" dirty="0" err="1"/>
              <a:t>Twitter</a:t>
            </a:r>
            <a:endParaRPr lang="hu-HU" dirty="0"/>
          </a:p>
        </p:txBody>
      </p:sp>
      <p:pic>
        <p:nvPicPr>
          <p:cNvPr id="9" name="Segnaposto contenuto 8">
            <a:extLst>
              <a:ext uri="{FF2B5EF4-FFF2-40B4-BE49-F238E27FC236}">
                <a16:creationId xmlns:a16="http://schemas.microsoft.com/office/drawing/2014/main" id="{E13CF5D4-7167-42D1-93A1-342BFF5E029E}"/>
              </a:ext>
            </a:extLst>
          </p:cNvPr>
          <p:cNvPicPr>
            <a:picLocks noGrp="1" noChangeAspect="1"/>
          </p:cNvPicPr>
          <p:nvPr>
            <p:ph idx="1"/>
          </p:nvPr>
        </p:nvPicPr>
        <p:blipFill>
          <a:blip r:embed="rId3"/>
          <a:stretch>
            <a:fillRect/>
          </a:stretch>
        </p:blipFill>
        <p:spPr>
          <a:xfrm>
            <a:off x="1521604" y="2160588"/>
            <a:ext cx="6908830" cy="3881437"/>
          </a:xfrm>
        </p:spPr>
      </p:pic>
      <p:sp>
        <p:nvSpPr>
          <p:cNvPr id="4" name="Ellipszis 3">
            <a:extLst>
              <a:ext uri="{FF2B5EF4-FFF2-40B4-BE49-F238E27FC236}">
                <a16:creationId xmlns:a16="http://schemas.microsoft.com/office/drawing/2014/main" id="{CCD54536-59E0-4F6F-B268-134D9FF7EB8C}"/>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985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195532"/>
            <a:ext cx="9746827" cy="689992"/>
          </a:xfrm>
        </p:spPr>
        <p:txBody>
          <a:bodyPr>
            <a:noAutofit/>
          </a:bodyPr>
          <a:lstStyle/>
          <a:p>
            <a:r>
              <a:rPr lang="hu-HU" sz="3000" dirty="0"/>
              <a:t>Hozzáférési jog gyakorlása – </a:t>
            </a:r>
            <a:br>
              <a:rPr lang="hu-HU" sz="3000" dirty="0"/>
            </a:br>
            <a:r>
              <a:rPr lang="hu-HU" sz="3000" dirty="0"/>
              <a:t>Schengeni Információs Rendszer </a:t>
            </a:r>
          </a:p>
        </p:txBody>
      </p:sp>
      <p:sp>
        <p:nvSpPr>
          <p:cNvPr id="4" name="Ellipszis 3">
            <a:extLst>
              <a:ext uri="{FF2B5EF4-FFF2-40B4-BE49-F238E27FC236}">
                <a16:creationId xmlns:a16="http://schemas.microsoft.com/office/drawing/2014/main" id="{1FA69616-C7FE-4C61-BD43-EF5DA1B66FBE}"/>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aphicFrame>
        <p:nvGraphicFramePr>
          <p:cNvPr id="5" name="Tartalom helye 4">
            <a:extLst>
              <a:ext uri="{FF2B5EF4-FFF2-40B4-BE49-F238E27FC236}">
                <a16:creationId xmlns:a16="http://schemas.microsoft.com/office/drawing/2014/main" id="{165CCAD1-0D17-4404-A216-2ED880DB541F}"/>
              </a:ext>
            </a:extLst>
          </p:cNvPr>
          <p:cNvGraphicFramePr>
            <a:graphicFrameLocks noGrp="1" noChangeAspect="1"/>
          </p:cNvGraphicFramePr>
          <p:nvPr>
            <p:ph idx="1"/>
            <p:extLst>
              <p:ext uri="{D42A27DB-BD31-4B8C-83A1-F6EECF244321}">
                <p14:modId xmlns:p14="http://schemas.microsoft.com/office/powerpoint/2010/main" val="3061368199"/>
              </p:ext>
            </p:extLst>
          </p:nvPr>
        </p:nvGraphicFramePr>
        <p:xfrm>
          <a:off x="2754607" y="1155031"/>
          <a:ext cx="5592278" cy="5963327"/>
        </p:xfrm>
        <a:graphic>
          <a:graphicData uri="http://schemas.openxmlformats.org/presentationml/2006/ole">
            <mc:AlternateContent xmlns:mc="http://schemas.openxmlformats.org/markup-compatibility/2006">
              <mc:Choice xmlns:v="urn:schemas-microsoft-com:vml" Requires="v">
                <p:oleObj spid="_x0000_s1037"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2754607" y="1155031"/>
                        <a:ext cx="5592278" cy="5963327"/>
                      </a:xfrm>
                      <a:prstGeom prst="rect">
                        <a:avLst/>
                      </a:prstGeom>
                    </p:spPr>
                  </p:pic>
                </p:oleObj>
              </mc:Fallback>
            </mc:AlternateContent>
          </a:graphicData>
        </a:graphic>
      </p:graphicFrame>
    </p:spTree>
    <p:extLst>
      <p:ext uri="{BB962C8B-B14F-4D97-AF65-F5344CB8AC3E}">
        <p14:creationId xmlns:p14="http://schemas.microsoft.com/office/powerpoint/2010/main" val="173538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BCEB-447C-B041-8B92-A975D6884832}"/>
              </a:ext>
            </a:extLst>
          </p:cNvPr>
          <p:cNvSpPr>
            <a:spLocks noGrp="1"/>
          </p:cNvSpPr>
          <p:nvPr>
            <p:ph type="title"/>
          </p:nvPr>
        </p:nvSpPr>
        <p:spPr>
          <a:xfrm>
            <a:off x="677334" y="609600"/>
            <a:ext cx="8596668" cy="762000"/>
          </a:xfrm>
        </p:spPr>
        <p:txBody>
          <a:bodyPr/>
          <a:lstStyle/>
          <a:p>
            <a:r>
              <a:rPr lang="hu-HU" dirty="0"/>
              <a:t>A helyesbítéshez való jog</a:t>
            </a:r>
          </a:p>
        </p:txBody>
      </p:sp>
      <p:sp>
        <p:nvSpPr>
          <p:cNvPr id="3" name="Content Placeholder 2">
            <a:extLst>
              <a:ext uri="{FF2B5EF4-FFF2-40B4-BE49-F238E27FC236}">
                <a16:creationId xmlns:a16="http://schemas.microsoft.com/office/drawing/2014/main" id="{1FCA1568-4F78-884D-8727-5E3110A06F89}"/>
              </a:ext>
            </a:extLst>
          </p:cNvPr>
          <p:cNvSpPr>
            <a:spLocks noGrp="1"/>
          </p:cNvSpPr>
          <p:nvPr>
            <p:ph idx="1"/>
          </p:nvPr>
        </p:nvSpPr>
        <p:spPr>
          <a:xfrm>
            <a:off x="677334" y="1482811"/>
            <a:ext cx="8596668" cy="4558551"/>
          </a:xfrm>
        </p:spPr>
        <p:txBody>
          <a:bodyPr>
            <a:normAutofit/>
          </a:bodyPr>
          <a:lstStyle/>
          <a:p>
            <a:pPr algn="just"/>
            <a:r>
              <a:rPr lang="hu-HU" sz="2400" dirty="0"/>
              <a:t>helyesbítés és/vagy kiegészítés</a:t>
            </a:r>
          </a:p>
          <a:p>
            <a:pPr algn="just"/>
            <a:r>
              <a:rPr lang="hu-HU" sz="2400" dirty="0"/>
              <a:t>pontatlan személyes adatok helyesbítse</a:t>
            </a:r>
          </a:p>
          <a:p>
            <a:pPr algn="just"/>
            <a:r>
              <a:rPr lang="hu-HU" sz="2400" dirty="0"/>
              <a:t>hiányos személyes adatok – egyebek mellett kiegészítő nyilatkozat útján történő – kiegészítése</a:t>
            </a:r>
          </a:p>
          <a:p>
            <a:pPr marL="0" indent="0" algn="just">
              <a:buNone/>
            </a:pPr>
            <a:endParaRPr lang="hu-HU" sz="2400" dirty="0"/>
          </a:p>
          <a:p>
            <a:pPr marL="0" indent="0" algn="just">
              <a:buNone/>
            </a:pPr>
            <a:r>
              <a:rPr lang="hu-HU" sz="2400" dirty="0"/>
              <a:t>Korlátok:</a:t>
            </a:r>
          </a:p>
          <a:p>
            <a:pPr lvl="1" algn="just"/>
            <a:r>
              <a:rPr lang="hu-HU" sz="2400" dirty="0"/>
              <a:t>a kérelmező azonosítása</a:t>
            </a:r>
          </a:p>
          <a:p>
            <a:pPr lvl="1" algn="just"/>
            <a:r>
              <a:rPr lang="hu-HU" sz="2400" dirty="0"/>
              <a:t>mások jogainak és szabadságainak védelme</a:t>
            </a:r>
          </a:p>
          <a:p>
            <a:pPr lvl="1" algn="just"/>
            <a:r>
              <a:rPr lang="hu-HU" sz="2400" dirty="0"/>
              <a:t>a kérelem célja</a:t>
            </a:r>
            <a:endParaRPr lang="hu-HU" dirty="0"/>
          </a:p>
          <a:p>
            <a:pPr algn="just"/>
            <a:endParaRPr lang="hu-HU" dirty="0"/>
          </a:p>
        </p:txBody>
      </p:sp>
      <p:sp>
        <p:nvSpPr>
          <p:cNvPr id="4" name="Ellipszis 3">
            <a:extLst>
              <a:ext uri="{FF2B5EF4-FFF2-40B4-BE49-F238E27FC236}">
                <a16:creationId xmlns:a16="http://schemas.microsoft.com/office/drawing/2014/main" id="{7A6006DF-D85A-46ED-A320-9641982BD04F}"/>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233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F0EF34-4D59-4D91-B6A1-58C354B58BBE}"/>
              </a:ext>
            </a:extLst>
          </p:cNvPr>
          <p:cNvSpPr>
            <a:spLocks noGrp="1"/>
          </p:cNvSpPr>
          <p:nvPr>
            <p:ph type="title"/>
          </p:nvPr>
        </p:nvSpPr>
        <p:spPr>
          <a:xfrm>
            <a:off x="677334" y="609600"/>
            <a:ext cx="8596668" cy="836141"/>
          </a:xfrm>
        </p:spPr>
        <p:txBody>
          <a:bodyPr>
            <a:normAutofit fontScale="90000"/>
          </a:bodyPr>
          <a:lstStyle/>
          <a:p>
            <a:r>
              <a:rPr lang="hu-HU" dirty="0"/>
              <a:t>Példa a helyesbítéshez való jogra</a:t>
            </a:r>
            <a:br>
              <a:rPr lang="hu-HU" dirty="0"/>
            </a:br>
            <a:endParaRPr lang="hu-HU" dirty="0"/>
          </a:p>
        </p:txBody>
      </p:sp>
      <p:sp>
        <p:nvSpPr>
          <p:cNvPr id="3" name="Tartalom helye 2">
            <a:extLst>
              <a:ext uri="{FF2B5EF4-FFF2-40B4-BE49-F238E27FC236}">
                <a16:creationId xmlns:a16="http://schemas.microsoft.com/office/drawing/2014/main" id="{9D5164C6-42FF-4F7E-B310-680FC008A714}"/>
              </a:ext>
            </a:extLst>
          </p:cNvPr>
          <p:cNvSpPr>
            <a:spLocks noGrp="1"/>
          </p:cNvSpPr>
          <p:nvPr>
            <p:ph idx="1"/>
          </p:nvPr>
        </p:nvSpPr>
        <p:spPr>
          <a:xfrm>
            <a:off x="677334" y="1445741"/>
            <a:ext cx="8825012" cy="4595621"/>
          </a:xfrm>
        </p:spPr>
        <p:txBody>
          <a:bodyPr>
            <a:noAutofit/>
          </a:bodyPr>
          <a:lstStyle/>
          <a:p>
            <a:pPr marL="0" indent="0" algn="just">
              <a:buNone/>
            </a:pPr>
            <a:r>
              <a:rPr lang="hu-HU" sz="2000" i="1" dirty="0" err="1"/>
              <a:t>Ciubotaru</a:t>
            </a:r>
            <a:r>
              <a:rPr lang="hu-HU" sz="2000" i="1" dirty="0"/>
              <a:t> kontra Moldova </a:t>
            </a:r>
          </a:p>
          <a:p>
            <a:pPr algn="just"/>
            <a:r>
              <a:rPr lang="hu-HU" sz="2000" dirty="0"/>
              <a:t>a felperes nem tudta moldovairól románra változtatni az etnikai származására vonatkozó bejegyzést a hivatalos nyilvántartásban</a:t>
            </a:r>
          </a:p>
          <a:p>
            <a:pPr algn="just"/>
            <a:r>
              <a:rPr lang="hu-HU" sz="2000" dirty="0"/>
              <a:t>habár objektíven ellenőrizhető kapcsolódási pontokat tudott kimutatni a román etnikai csoporttal</a:t>
            </a:r>
          </a:p>
          <a:p>
            <a:pPr algn="just"/>
            <a:r>
              <a:rPr lang="hu-HU" sz="2000" dirty="0"/>
              <a:t>a hatóságok kérték, hogy bizonyítsa be, hogy a szülei a román kisebbséghez tartoznak</a:t>
            </a:r>
          </a:p>
          <a:p>
            <a:pPr algn="just"/>
            <a:r>
              <a:rPr lang="hu-HU" sz="2000" dirty="0"/>
              <a:t>figyelembe véve Moldova történelmét, ennek a követelménynek lehetetlen eleget tenni (a szovjet hatóságok által bejegyzett etnikai hovatartozás módosítása)</a:t>
            </a:r>
          </a:p>
          <a:p>
            <a:pPr algn="just"/>
            <a:r>
              <a:rPr lang="hu-HU" sz="2000" dirty="0"/>
              <a:t>az állam nem tett eleget azon pozitív kötelezettségének, hogy biztosítsa a felperes magánélethez való jogának tényleges tiszteletben tartását. </a:t>
            </a:r>
          </a:p>
        </p:txBody>
      </p:sp>
      <p:sp>
        <p:nvSpPr>
          <p:cNvPr id="4" name="Ellipszis 3">
            <a:extLst>
              <a:ext uri="{FF2B5EF4-FFF2-40B4-BE49-F238E27FC236}">
                <a16:creationId xmlns:a16="http://schemas.microsoft.com/office/drawing/2014/main" id="{1DF286AF-D52C-4643-A976-7739D5BED709}"/>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052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B768D6-1813-4BFB-921B-97A7F117241B}"/>
              </a:ext>
            </a:extLst>
          </p:cNvPr>
          <p:cNvSpPr>
            <a:spLocks noGrp="1"/>
          </p:cNvSpPr>
          <p:nvPr>
            <p:ph type="title"/>
          </p:nvPr>
        </p:nvSpPr>
        <p:spPr>
          <a:xfrm>
            <a:off x="677333" y="609600"/>
            <a:ext cx="9591131" cy="724930"/>
          </a:xfrm>
        </p:spPr>
        <p:txBody>
          <a:bodyPr>
            <a:noAutofit/>
          </a:bodyPr>
          <a:lstStyle/>
          <a:p>
            <a:r>
              <a:rPr lang="hu-HU" sz="3200" dirty="0"/>
              <a:t>A törléshez való jog (az elfeledtetéshez való jog)</a:t>
            </a:r>
          </a:p>
        </p:txBody>
      </p:sp>
      <p:sp>
        <p:nvSpPr>
          <p:cNvPr id="6" name="Segnaposto contenuto 5">
            <a:extLst>
              <a:ext uri="{FF2B5EF4-FFF2-40B4-BE49-F238E27FC236}">
                <a16:creationId xmlns:a16="http://schemas.microsoft.com/office/drawing/2014/main" id="{A5B222A1-F8D0-4E13-9054-A0C5BB1FFF5B}"/>
              </a:ext>
            </a:extLst>
          </p:cNvPr>
          <p:cNvSpPr>
            <a:spLocks noGrp="1"/>
          </p:cNvSpPr>
          <p:nvPr>
            <p:ph idx="1"/>
          </p:nvPr>
        </p:nvSpPr>
        <p:spPr>
          <a:xfrm>
            <a:off x="529053" y="1334531"/>
            <a:ext cx="9875336" cy="4913870"/>
          </a:xfrm>
        </p:spPr>
        <p:txBody>
          <a:bodyPr>
            <a:noAutofit/>
          </a:bodyPr>
          <a:lstStyle/>
          <a:p>
            <a:pPr marL="0" indent="0" algn="just">
              <a:spcBef>
                <a:spcPts val="600"/>
              </a:spcBef>
              <a:buNone/>
            </a:pPr>
            <a:r>
              <a:rPr lang="hu-HU" sz="1700" dirty="0"/>
              <a:t>Az adatkezelő köteles a személyes adatokat indokolatlan késedelem nélkül törölni, ha az alábbi indokok valamelyike fennáll:</a:t>
            </a:r>
          </a:p>
          <a:p>
            <a:pPr lvl="1" algn="just">
              <a:spcBef>
                <a:spcPts val="600"/>
              </a:spcBef>
            </a:pPr>
            <a:r>
              <a:rPr lang="hu-HU" sz="1700" dirty="0"/>
              <a:t>a személyes adatokra már nincs szükség abból a célból, amelyből azokat gyűjtötték vagy más módon kezelték;</a:t>
            </a:r>
          </a:p>
          <a:p>
            <a:pPr lvl="1" algn="just">
              <a:spcBef>
                <a:spcPts val="600"/>
              </a:spcBef>
            </a:pPr>
            <a:r>
              <a:rPr lang="hu-HU" sz="1700" dirty="0"/>
              <a:t> az érintett visszavonja az adatkezelés alapját képező hozzájárulását, és az adatkezelésnek nincs más jogalapja;</a:t>
            </a:r>
          </a:p>
          <a:p>
            <a:pPr lvl="1" algn="just">
              <a:spcBef>
                <a:spcPts val="600"/>
              </a:spcBef>
            </a:pPr>
            <a:r>
              <a:rPr lang="hu-HU" sz="1700" dirty="0"/>
              <a:t>az érintett tiltakozik az adatkezelés ellen; </a:t>
            </a:r>
          </a:p>
          <a:p>
            <a:pPr lvl="1" algn="just">
              <a:spcBef>
                <a:spcPts val="600"/>
              </a:spcBef>
            </a:pPr>
            <a:r>
              <a:rPr lang="hu-HU" sz="1700" dirty="0"/>
              <a:t>a személyes adatokat jogellenesen kezelték;</a:t>
            </a:r>
          </a:p>
          <a:p>
            <a:pPr lvl="1" algn="just">
              <a:spcBef>
                <a:spcPts val="600"/>
              </a:spcBef>
            </a:pPr>
            <a:r>
              <a:rPr lang="hu-HU" sz="1700" dirty="0"/>
              <a:t>a személyes adatokat az adatkezelőre alkalmazandó uniós vagy tagállami jogban előírt jogi kötelezettség teljesítéséhez törölni kell;</a:t>
            </a:r>
          </a:p>
          <a:p>
            <a:pPr lvl="1" algn="just">
              <a:spcBef>
                <a:spcPts val="600"/>
              </a:spcBef>
            </a:pPr>
            <a:r>
              <a:rPr lang="hu-HU" sz="1700" dirty="0"/>
              <a:t>a személyes adatok gyűjtésére a 8. cikk (1) bekezdésében említett, információs társadalommal összefüggő szolgáltatások kínálásával kapcsolatosan került sor.</a:t>
            </a:r>
          </a:p>
          <a:p>
            <a:pPr marL="0" indent="0" algn="just">
              <a:spcBef>
                <a:spcPts val="600"/>
              </a:spcBef>
              <a:buNone/>
            </a:pPr>
            <a:r>
              <a:rPr lang="hu-HU" sz="1700" dirty="0"/>
              <a:t>Ha az adatkezelő már nyilvánosságra hozta a személyes adatot, akkor megteszi az észszerűen elvárható lépéseket annak érdekében, hogy tájékoztassa az adatkezelőket, hogy az érintett érvényesíteni kívánja a törléshez való jogát a szóban forgó személyes adatokra mutató linkek vagy e személyes adatok másolatának, illetve másodpéldányának vonatkozásában.</a:t>
            </a:r>
          </a:p>
        </p:txBody>
      </p:sp>
      <p:sp>
        <p:nvSpPr>
          <p:cNvPr id="4" name="Ellipszis 3">
            <a:extLst>
              <a:ext uri="{FF2B5EF4-FFF2-40B4-BE49-F238E27FC236}">
                <a16:creationId xmlns:a16="http://schemas.microsoft.com/office/drawing/2014/main" id="{F168175B-06A1-4539-A17F-2F256229E02F}"/>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86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3FB7274C-0994-4CEC-8A77-83C461F4E05D}"/>
              </a:ext>
            </a:extLst>
          </p:cNvPr>
          <p:cNvSpPr>
            <a:spLocks noGrp="1"/>
          </p:cNvSpPr>
          <p:nvPr>
            <p:ph type="title"/>
          </p:nvPr>
        </p:nvSpPr>
        <p:spPr/>
        <p:txBody>
          <a:bodyPr>
            <a:normAutofit/>
          </a:bodyPr>
          <a:lstStyle/>
          <a:p>
            <a:r>
              <a:rPr lang="hu-HU" dirty="0"/>
              <a:t>Példa az elfeledtetéshez való jogra</a:t>
            </a:r>
          </a:p>
        </p:txBody>
      </p:sp>
      <p:sp>
        <p:nvSpPr>
          <p:cNvPr id="6" name="Tartalom helye 5">
            <a:extLst>
              <a:ext uri="{FF2B5EF4-FFF2-40B4-BE49-F238E27FC236}">
                <a16:creationId xmlns:a16="http://schemas.microsoft.com/office/drawing/2014/main" id="{EBF88D45-3056-4957-A8D6-E57D3870EDD5}"/>
              </a:ext>
            </a:extLst>
          </p:cNvPr>
          <p:cNvSpPr>
            <a:spLocks noGrp="1"/>
          </p:cNvSpPr>
          <p:nvPr>
            <p:ph idx="1"/>
          </p:nvPr>
        </p:nvSpPr>
        <p:spPr>
          <a:xfrm>
            <a:off x="677333" y="1507525"/>
            <a:ext cx="9171001" cy="4533838"/>
          </a:xfrm>
        </p:spPr>
        <p:txBody>
          <a:bodyPr>
            <a:noAutofit/>
          </a:bodyPr>
          <a:lstStyle/>
          <a:p>
            <a:pPr marL="0" indent="0" algn="just">
              <a:buNone/>
            </a:pPr>
            <a:r>
              <a:rPr lang="hu-HU" sz="2200" i="1" dirty="0"/>
              <a:t>Google Spain ügy</a:t>
            </a:r>
          </a:p>
          <a:p>
            <a:pPr algn="just"/>
            <a:r>
              <a:rPr lang="hu-HU" sz="2200" dirty="0"/>
              <a:t>Kérelem, hogy a Google törölje a felperes pénzügyi nehézségeire vonatkozó elavult információkat a keresés találati listájából</a:t>
            </a:r>
          </a:p>
          <a:p>
            <a:pPr algn="just"/>
            <a:r>
              <a:rPr lang="hu-HU" sz="2200" dirty="0"/>
              <a:t>A Google azzal érvelt, hogy mindössze az információkat tároló kiadó weboldalára mutató hiperhivatkozást jelenít meg </a:t>
            </a:r>
          </a:p>
          <a:p>
            <a:pPr algn="just"/>
            <a:r>
              <a:rPr lang="hu-HU" sz="2200" dirty="0"/>
              <a:t>Amikor a Google indexálja a tartalmat, adatkezelővé válik, amelyre az uniós jog szerinti felelősségek és kötelezettségek vonatkoznak</a:t>
            </a:r>
          </a:p>
          <a:p>
            <a:pPr algn="just"/>
            <a:r>
              <a:rPr lang="hu-HU" sz="2200" dirty="0"/>
              <a:t>Ez azt jelenti, hogy a személyes adatok töröltetéséhez való jog, ha az adatkezelés már elavult vagy többé már nem szükséges, kiterjed azokra az adatkezelőkre is, aki lemásolják az információkat.</a:t>
            </a:r>
          </a:p>
        </p:txBody>
      </p:sp>
      <p:sp>
        <p:nvSpPr>
          <p:cNvPr id="4" name="Ellipszis 3">
            <a:extLst>
              <a:ext uri="{FF2B5EF4-FFF2-40B4-BE49-F238E27FC236}">
                <a16:creationId xmlns:a16="http://schemas.microsoft.com/office/drawing/2014/main" id="{976CA1C1-972C-43BF-B424-87C859857DA2}"/>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4903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162123-FBEF-C04E-9FEB-6C88B9E67F5D}"/>
              </a:ext>
            </a:extLst>
          </p:cNvPr>
          <p:cNvSpPr>
            <a:spLocks noGrp="1"/>
          </p:cNvSpPr>
          <p:nvPr>
            <p:ph type="title"/>
          </p:nvPr>
        </p:nvSpPr>
        <p:spPr>
          <a:xfrm>
            <a:off x="677334" y="609600"/>
            <a:ext cx="8596668" cy="1157416"/>
          </a:xfrm>
        </p:spPr>
        <p:txBody>
          <a:bodyPr>
            <a:normAutofit fontScale="90000"/>
          </a:bodyPr>
          <a:lstStyle/>
          <a:p>
            <a:r>
              <a:rPr lang="hu-HU" dirty="0"/>
              <a:t>Az elfeledtetéshez való jog – </a:t>
            </a:r>
            <a:br>
              <a:rPr lang="hu-HU" dirty="0"/>
            </a:br>
            <a:r>
              <a:rPr lang="hu-HU" dirty="0"/>
              <a:t>Kivételek</a:t>
            </a:r>
          </a:p>
        </p:txBody>
      </p:sp>
      <p:sp>
        <p:nvSpPr>
          <p:cNvPr id="6" name="Content Placeholder 5">
            <a:extLst>
              <a:ext uri="{FF2B5EF4-FFF2-40B4-BE49-F238E27FC236}">
                <a16:creationId xmlns:a16="http://schemas.microsoft.com/office/drawing/2014/main" id="{CA313936-7B9C-0440-BADA-586D7F83995C}"/>
              </a:ext>
            </a:extLst>
          </p:cNvPr>
          <p:cNvSpPr>
            <a:spLocks noGrp="1"/>
          </p:cNvSpPr>
          <p:nvPr>
            <p:ph idx="1"/>
          </p:nvPr>
        </p:nvSpPr>
        <p:spPr>
          <a:xfrm>
            <a:off x="677333" y="1767016"/>
            <a:ext cx="9072147" cy="4361935"/>
          </a:xfrm>
        </p:spPr>
        <p:txBody>
          <a:bodyPr>
            <a:normAutofit/>
          </a:bodyPr>
          <a:lstStyle/>
          <a:p>
            <a:pPr marL="0" indent="0" algn="just">
              <a:buNone/>
            </a:pPr>
            <a:r>
              <a:rPr lang="hu-HU" sz="2000" dirty="0"/>
              <a:t>A személyes adatok további megőrzése jogszerűnek tekinthető, ha az</a:t>
            </a:r>
          </a:p>
          <a:p>
            <a:pPr lvl="1" algn="just"/>
            <a:r>
              <a:rPr lang="hu-HU" sz="2000" dirty="0"/>
              <a:t>a </a:t>
            </a:r>
            <a:r>
              <a:rPr lang="hu-HU" sz="2000" b="1" dirty="0"/>
              <a:t>véleménynyilvánítás és a tájékozódás szabadságához </a:t>
            </a:r>
            <a:r>
              <a:rPr lang="hu-HU" sz="2000" dirty="0"/>
              <a:t>való jog gyakorlása</a:t>
            </a:r>
          </a:p>
          <a:p>
            <a:pPr lvl="1" algn="just"/>
            <a:r>
              <a:rPr lang="hu-HU" sz="2000" dirty="0"/>
              <a:t>valamely </a:t>
            </a:r>
            <a:r>
              <a:rPr lang="hu-HU" sz="2000" b="1" dirty="0"/>
              <a:t>jogi kötelezettségnek való megfelelés</a:t>
            </a:r>
          </a:p>
          <a:p>
            <a:pPr lvl="1" algn="just"/>
            <a:r>
              <a:rPr lang="hu-HU" sz="2000" b="1" dirty="0"/>
              <a:t>közérdekből </a:t>
            </a:r>
            <a:r>
              <a:rPr lang="hu-HU" sz="2000" dirty="0"/>
              <a:t>végzett feladat végrehajtása </a:t>
            </a:r>
          </a:p>
          <a:p>
            <a:pPr lvl="1" algn="just"/>
            <a:r>
              <a:rPr lang="hu-HU" sz="2000" dirty="0"/>
              <a:t>az adatkezelőre ruházott </a:t>
            </a:r>
            <a:r>
              <a:rPr lang="hu-HU" sz="2000" b="1" dirty="0"/>
              <a:t>közhatalmi jogosítvány gyakorlása </a:t>
            </a:r>
            <a:r>
              <a:rPr lang="hu-HU" sz="2000" dirty="0"/>
              <a:t>miatt</a:t>
            </a:r>
          </a:p>
          <a:p>
            <a:pPr lvl="1" algn="just"/>
            <a:r>
              <a:rPr lang="hu-HU" sz="2000" b="1" dirty="0"/>
              <a:t>népegészségügy </a:t>
            </a:r>
            <a:r>
              <a:rPr lang="hu-HU" sz="2000" dirty="0"/>
              <a:t>területét érintő </a:t>
            </a:r>
            <a:r>
              <a:rPr lang="hu-HU" sz="2000" b="1" dirty="0"/>
              <a:t>közérdekből</a:t>
            </a:r>
            <a:endParaRPr lang="hu-HU" sz="2000" dirty="0"/>
          </a:p>
          <a:p>
            <a:pPr lvl="1" algn="just"/>
            <a:r>
              <a:rPr lang="hu-HU" sz="2000" b="1" dirty="0"/>
              <a:t>közérdekű archiválás </a:t>
            </a:r>
            <a:r>
              <a:rPr lang="hu-HU" sz="2000" dirty="0"/>
              <a:t>céljából, </a:t>
            </a:r>
            <a:r>
              <a:rPr lang="hu-HU" sz="2000" b="1" dirty="0"/>
              <a:t>tudományos és történelmi kutatási </a:t>
            </a:r>
            <a:r>
              <a:rPr lang="hu-HU" sz="2000" dirty="0"/>
              <a:t>célból vagy </a:t>
            </a:r>
            <a:r>
              <a:rPr lang="hu-HU" sz="2000" b="1" dirty="0"/>
              <a:t>statisztikai célból</a:t>
            </a:r>
            <a:endParaRPr lang="hu-HU" sz="2000" dirty="0"/>
          </a:p>
          <a:p>
            <a:pPr lvl="1" algn="just"/>
            <a:r>
              <a:rPr lang="hu-HU" sz="2000" b="1" dirty="0"/>
              <a:t>jogi igények </a:t>
            </a:r>
            <a:r>
              <a:rPr lang="hu-HU" sz="2000" dirty="0"/>
              <a:t>előterjesztéséhez, érvényesítéséhez, illetve védelméhez szükséges</a:t>
            </a:r>
          </a:p>
        </p:txBody>
      </p:sp>
      <p:sp>
        <p:nvSpPr>
          <p:cNvPr id="4" name="Ellipszis 3">
            <a:extLst>
              <a:ext uri="{FF2B5EF4-FFF2-40B4-BE49-F238E27FC236}">
                <a16:creationId xmlns:a16="http://schemas.microsoft.com/office/drawing/2014/main" id="{6C2280F0-C668-4558-8BCC-764FA2E7F81D}"/>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6094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50A0-3106-3845-A604-5B332F863F5C}"/>
              </a:ext>
            </a:extLst>
          </p:cNvPr>
          <p:cNvSpPr>
            <a:spLocks noGrp="1"/>
          </p:cNvSpPr>
          <p:nvPr>
            <p:ph type="title"/>
          </p:nvPr>
        </p:nvSpPr>
        <p:spPr>
          <a:xfrm>
            <a:off x="677334" y="609600"/>
            <a:ext cx="8596668" cy="724931"/>
          </a:xfrm>
        </p:spPr>
        <p:txBody>
          <a:bodyPr/>
          <a:lstStyle/>
          <a:p>
            <a:r>
              <a:rPr lang="hu-HU" dirty="0"/>
              <a:t>Az adatkezelés korlátozásához való jog</a:t>
            </a:r>
          </a:p>
        </p:txBody>
      </p:sp>
      <p:sp>
        <p:nvSpPr>
          <p:cNvPr id="3" name="Content Placeholder 2">
            <a:extLst>
              <a:ext uri="{FF2B5EF4-FFF2-40B4-BE49-F238E27FC236}">
                <a16:creationId xmlns:a16="http://schemas.microsoft.com/office/drawing/2014/main" id="{856769CE-12F7-E84A-AAC2-0E34EA8A151F}"/>
              </a:ext>
            </a:extLst>
          </p:cNvPr>
          <p:cNvSpPr>
            <a:spLocks noGrp="1"/>
          </p:cNvSpPr>
          <p:nvPr>
            <p:ph idx="1"/>
          </p:nvPr>
        </p:nvSpPr>
        <p:spPr>
          <a:xfrm>
            <a:off x="677333" y="1541568"/>
            <a:ext cx="9010363" cy="4537956"/>
          </a:xfrm>
        </p:spPr>
        <p:txBody>
          <a:bodyPr>
            <a:noAutofit/>
          </a:bodyPr>
          <a:lstStyle/>
          <a:p>
            <a:pPr marL="0" indent="0" algn="just">
              <a:buNone/>
            </a:pPr>
            <a:r>
              <a:rPr lang="hu-HU" sz="2000" dirty="0"/>
              <a:t>Az adatkezelés korlátozásra kerülhet, ha az alábbiak valamelyike teljesül:</a:t>
            </a:r>
          </a:p>
          <a:p>
            <a:pPr lvl="1" algn="just"/>
            <a:r>
              <a:rPr lang="hu-HU" sz="2000" dirty="0"/>
              <a:t>az </a:t>
            </a:r>
            <a:r>
              <a:rPr lang="hu-HU" sz="2000" b="1" dirty="0"/>
              <a:t>érintett vitatja a személyes adatok pontosságát</a:t>
            </a:r>
            <a:r>
              <a:rPr lang="hu-HU" sz="2000" dirty="0"/>
              <a:t>, ez esetben a korlátozás arra az időtartamra vonatkozik, amely lehetővé teszi, hogy az adatkezelő ellenőrizze a személyes adatok pontosságát;</a:t>
            </a:r>
          </a:p>
          <a:p>
            <a:pPr lvl="1" algn="just"/>
            <a:r>
              <a:rPr lang="hu-HU" sz="2000" b="1" dirty="0"/>
              <a:t>az adatkezelés jogellenes</a:t>
            </a:r>
            <a:r>
              <a:rPr lang="hu-HU" sz="2000" dirty="0"/>
              <a:t>, és az </a:t>
            </a:r>
            <a:r>
              <a:rPr lang="hu-HU" sz="2000" b="1" dirty="0"/>
              <a:t>érintett ellenzi </a:t>
            </a:r>
            <a:r>
              <a:rPr lang="hu-HU" sz="2000" dirty="0"/>
              <a:t>az adatok törlését, és ehelyett kéri azok felhasználásának korlátozását;</a:t>
            </a:r>
          </a:p>
          <a:p>
            <a:pPr lvl="1" algn="just"/>
            <a:r>
              <a:rPr lang="hu-HU" sz="2000" dirty="0"/>
              <a:t>az adatkezelőnek már nincs szüksége a személyes adatokra adatkezelés céljából, de </a:t>
            </a:r>
            <a:r>
              <a:rPr lang="hu-HU" sz="2000" b="1" dirty="0"/>
              <a:t>az érintett igényli azokat jogi igények előterjesztéséhez, érvényesítéséhez vagy védelméhez</a:t>
            </a:r>
            <a:r>
              <a:rPr lang="hu-HU" sz="2000" dirty="0"/>
              <a:t>; </a:t>
            </a:r>
          </a:p>
          <a:p>
            <a:pPr lvl="1" algn="just"/>
            <a:r>
              <a:rPr lang="hu-HU" sz="2000" dirty="0"/>
              <a:t>az </a:t>
            </a:r>
            <a:r>
              <a:rPr lang="hu-HU" sz="2000" b="1" dirty="0"/>
              <a:t>érintett tiltakozott az adatkezelés ellen</a:t>
            </a:r>
            <a:r>
              <a:rPr lang="hu-HU" sz="2000" dirty="0"/>
              <a:t>, amíg megállapításra nem kerül, hogy az adatkezelő jogos indokai elsőbbséget élveznek-e az érintett jogos indokaival szemben.</a:t>
            </a:r>
          </a:p>
        </p:txBody>
      </p:sp>
      <p:sp>
        <p:nvSpPr>
          <p:cNvPr id="4" name="Ellipszis 3">
            <a:extLst>
              <a:ext uri="{FF2B5EF4-FFF2-40B4-BE49-F238E27FC236}">
                <a16:creationId xmlns:a16="http://schemas.microsoft.com/office/drawing/2014/main" id="{5191DE45-0D31-403F-AD32-75B1BED92A2F}"/>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2925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D07418DA-B0AC-44F7-96D0-B45ACD464253}"/>
              </a:ext>
            </a:extLst>
          </p:cNvPr>
          <p:cNvSpPr>
            <a:spLocks noGrp="1"/>
          </p:cNvSpPr>
          <p:nvPr>
            <p:ph type="title"/>
          </p:nvPr>
        </p:nvSpPr>
        <p:spPr>
          <a:xfrm>
            <a:off x="677334" y="609601"/>
            <a:ext cx="8596668" cy="737286"/>
          </a:xfrm>
        </p:spPr>
        <p:txBody>
          <a:bodyPr>
            <a:normAutofit fontScale="90000"/>
          </a:bodyPr>
          <a:lstStyle/>
          <a:p>
            <a:r>
              <a:rPr lang="hu-HU" dirty="0"/>
              <a:t>Az adatkezelés korlátozásához való jog(2)</a:t>
            </a:r>
          </a:p>
        </p:txBody>
      </p:sp>
      <p:sp>
        <p:nvSpPr>
          <p:cNvPr id="3" name="Content Placeholder 2">
            <a:extLst>
              <a:ext uri="{FF2B5EF4-FFF2-40B4-BE49-F238E27FC236}">
                <a16:creationId xmlns:a16="http://schemas.microsoft.com/office/drawing/2014/main" id="{EB240227-15A7-BB4F-8C19-CB1D93A13720}"/>
              </a:ext>
            </a:extLst>
          </p:cNvPr>
          <p:cNvSpPr>
            <a:spLocks noGrp="1"/>
          </p:cNvSpPr>
          <p:nvPr>
            <p:ph idx="1"/>
          </p:nvPr>
        </p:nvSpPr>
        <p:spPr>
          <a:xfrm>
            <a:off x="677334" y="1346887"/>
            <a:ext cx="8825012" cy="4782064"/>
          </a:xfrm>
        </p:spPr>
        <p:txBody>
          <a:bodyPr>
            <a:noAutofit/>
          </a:bodyPr>
          <a:lstStyle/>
          <a:p>
            <a:pPr marL="0" indent="0" algn="just">
              <a:buNone/>
            </a:pPr>
            <a:r>
              <a:rPr lang="hu-HU" sz="2200" dirty="0"/>
              <a:t>Ha az adatkezelés az előzők alapján korlátozás alá esik, az ilyen személyes adatokat a tárolás kivételével csak az alábbi esetekben lehet kezelni:</a:t>
            </a:r>
          </a:p>
          <a:p>
            <a:pPr lvl="1" algn="just"/>
            <a:r>
              <a:rPr lang="hu-HU" sz="2200" dirty="0"/>
              <a:t>az érintett </a:t>
            </a:r>
            <a:r>
              <a:rPr lang="hu-HU" sz="2200" b="1" dirty="0"/>
              <a:t>hozzájárulásával, vagy</a:t>
            </a:r>
            <a:endParaRPr lang="hu-HU" sz="2200" dirty="0"/>
          </a:p>
          <a:p>
            <a:pPr lvl="1" algn="just"/>
            <a:r>
              <a:rPr lang="hu-HU" sz="2200" b="1" dirty="0"/>
              <a:t>jogi igények </a:t>
            </a:r>
            <a:r>
              <a:rPr lang="hu-HU" sz="2200" dirty="0"/>
              <a:t>előterjesztéséhez, érvényesítéséhez vagy védelméhez, vagy</a:t>
            </a:r>
          </a:p>
          <a:p>
            <a:pPr lvl="1" algn="just"/>
            <a:r>
              <a:rPr lang="hu-HU" sz="2200" dirty="0"/>
              <a:t>más természetes vagy jogi személy </a:t>
            </a:r>
            <a:r>
              <a:rPr lang="hu-HU" sz="2200" b="1" dirty="0"/>
              <a:t>jogainak védelme </a:t>
            </a:r>
            <a:r>
              <a:rPr lang="hu-HU" sz="2200" dirty="0"/>
              <a:t>érdekében, vagy</a:t>
            </a:r>
          </a:p>
          <a:p>
            <a:pPr lvl="1" algn="just">
              <a:spcAft>
                <a:spcPts val="600"/>
              </a:spcAft>
            </a:pPr>
            <a:r>
              <a:rPr lang="hu-HU" sz="2200" dirty="0"/>
              <a:t>az Unió, illetve valamely tagállam </a:t>
            </a:r>
            <a:r>
              <a:rPr lang="hu-HU" sz="2200" b="1" dirty="0"/>
              <a:t>fontos közérdekéből</a:t>
            </a:r>
          </a:p>
          <a:p>
            <a:pPr marL="0" indent="0" algn="just">
              <a:buNone/>
            </a:pPr>
            <a:r>
              <a:rPr lang="hu-HU" sz="2200" b="1" dirty="0"/>
              <a:t>Az adatkezelő az érintettet, akinek a kérésére korlátozták az adatkezelést, az adatkezelés korlátozásának feloldásáról előzetesen tájékoztatja.</a:t>
            </a:r>
          </a:p>
        </p:txBody>
      </p:sp>
      <p:sp>
        <p:nvSpPr>
          <p:cNvPr id="4" name="Ellipszis 3">
            <a:extLst>
              <a:ext uri="{FF2B5EF4-FFF2-40B4-BE49-F238E27FC236}">
                <a16:creationId xmlns:a16="http://schemas.microsoft.com/office/drawing/2014/main" id="{A42EA088-34A4-4A49-B017-D2CF89DCE86F}"/>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843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B93C6C-E467-45AF-8C01-E15C44076E04}"/>
              </a:ext>
            </a:extLst>
          </p:cNvPr>
          <p:cNvSpPr>
            <a:spLocks noGrp="1"/>
          </p:cNvSpPr>
          <p:nvPr>
            <p:ph type="title"/>
          </p:nvPr>
        </p:nvSpPr>
        <p:spPr>
          <a:xfrm>
            <a:off x="677333" y="609600"/>
            <a:ext cx="9035077" cy="811427"/>
          </a:xfrm>
        </p:spPr>
        <p:txBody>
          <a:bodyPr>
            <a:normAutofit fontScale="90000"/>
          </a:bodyPr>
          <a:lstStyle/>
          <a:p>
            <a:r>
              <a:rPr lang="hu-HU" sz="3400" dirty="0"/>
              <a:t>Példa az adatkezelés korlátozásához való jogra</a:t>
            </a:r>
          </a:p>
        </p:txBody>
      </p:sp>
      <p:sp>
        <p:nvSpPr>
          <p:cNvPr id="3" name="Tartalom helye 2">
            <a:extLst>
              <a:ext uri="{FF2B5EF4-FFF2-40B4-BE49-F238E27FC236}">
                <a16:creationId xmlns:a16="http://schemas.microsoft.com/office/drawing/2014/main" id="{A40C9A10-5AA1-42D4-9C15-0ED84AED9A39}"/>
              </a:ext>
            </a:extLst>
          </p:cNvPr>
          <p:cNvSpPr>
            <a:spLocks noGrp="1"/>
          </p:cNvSpPr>
          <p:nvPr>
            <p:ph idx="1"/>
          </p:nvPr>
        </p:nvSpPr>
        <p:spPr>
          <a:xfrm>
            <a:off x="677334" y="1544595"/>
            <a:ext cx="8596668" cy="4496767"/>
          </a:xfrm>
        </p:spPr>
        <p:txBody>
          <a:bodyPr>
            <a:normAutofit/>
          </a:bodyPr>
          <a:lstStyle/>
          <a:p>
            <a:pPr algn="just"/>
            <a:r>
              <a:rPr lang="hu-HU" sz="2600" dirty="0"/>
              <a:t>az érintett gyakorolja jogait</a:t>
            </a:r>
          </a:p>
          <a:p>
            <a:pPr algn="just"/>
            <a:r>
              <a:rPr lang="hu-HU" sz="2600" dirty="0"/>
              <a:t>a korlátozás arra az időtartamra vonatkozik, amíg az adatkezelő ellenőrzi az adatkezelés pontosság elvének történő megfelelését</a:t>
            </a:r>
          </a:p>
        </p:txBody>
      </p:sp>
      <p:sp>
        <p:nvSpPr>
          <p:cNvPr id="4" name="Ellipszis 3">
            <a:extLst>
              <a:ext uri="{FF2B5EF4-FFF2-40B4-BE49-F238E27FC236}">
                <a16:creationId xmlns:a16="http://schemas.microsoft.com/office/drawing/2014/main" id="{1B4EDD4E-1D27-4870-80FB-1B7FE78C7EFA}"/>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131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997A9D-EE35-C940-9E5F-445BA03DA7DC}"/>
              </a:ext>
            </a:extLst>
          </p:cNvPr>
          <p:cNvSpPr>
            <a:spLocks noGrp="1"/>
          </p:cNvSpPr>
          <p:nvPr>
            <p:ph type="title"/>
          </p:nvPr>
        </p:nvSpPr>
        <p:spPr/>
        <p:txBody>
          <a:bodyPr>
            <a:normAutofit/>
          </a:bodyPr>
          <a:lstStyle/>
          <a:p>
            <a:r>
              <a:rPr lang="hu-HU" sz="3200" dirty="0"/>
              <a:t>Útmutató az egyes diák színjelöléséhez (Diavetítés előtt eltávolítandó)</a:t>
            </a:r>
          </a:p>
        </p:txBody>
      </p:sp>
      <p:sp>
        <p:nvSpPr>
          <p:cNvPr id="3" name="Segnaposto contenuto 2">
            <a:extLst>
              <a:ext uri="{FF2B5EF4-FFF2-40B4-BE49-F238E27FC236}">
                <a16:creationId xmlns:a16="http://schemas.microsoft.com/office/drawing/2014/main" id="{8FD47E92-E0B5-EB41-A6D5-3A1F836615E6}"/>
              </a:ext>
            </a:extLst>
          </p:cNvPr>
          <p:cNvSpPr>
            <a:spLocks noGrp="1"/>
          </p:cNvSpPr>
          <p:nvPr>
            <p:ph idx="1"/>
          </p:nvPr>
        </p:nvSpPr>
        <p:spPr/>
        <p:txBody>
          <a:bodyPr>
            <a:normAutofit/>
          </a:bodyPr>
          <a:lstStyle/>
          <a:p>
            <a:r>
              <a:rPr lang="hu-HU" dirty="0"/>
              <a:t>Zöld – alapszint: javasoljuk, hogy tartsa meg!</a:t>
            </a:r>
          </a:p>
          <a:p>
            <a:r>
              <a:rPr lang="hu-HU" dirty="0"/>
              <a:t>Sárga - közepes szint: fontosak, de eltávolításuk nem veszélyezteti a hatékonyságot.</a:t>
            </a:r>
          </a:p>
          <a:p>
            <a:r>
              <a:rPr lang="hu-HU" dirty="0"/>
              <a:t>Piros - haladó szint: fontolja meg, hogy az adott dia szükséges-e, amennyiben  igen, tartalmát igazítsa a hallgatósága igényeihez, amennyiben nem, távolítsa el</a:t>
            </a:r>
          </a:p>
          <a:p>
            <a:r>
              <a:rPr lang="hu-HU" dirty="0"/>
              <a:t>Lila – a nemzeti szabályozáshoz igazodó adaptáció szükséges lehet, mert ezeken a diákon az EU rendeleteket kiegészítő, nemzeti szabályozással kapcsolatos információk szerepelnek. Amennyiben a dia tartalma más tagállamra vonatkozik, javasoljuk, hogy cserélje le a saját nemzeti tagállamára vonatkozó releváns tartalomra.</a:t>
            </a:r>
          </a:p>
          <a:p>
            <a:endParaRPr lang="hu-HU" dirty="0"/>
          </a:p>
        </p:txBody>
      </p:sp>
      <p:sp>
        <p:nvSpPr>
          <p:cNvPr id="4" name="Segnaposto numero diapositiva 3">
            <a:extLst>
              <a:ext uri="{FF2B5EF4-FFF2-40B4-BE49-F238E27FC236}">
                <a16:creationId xmlns:a16="http://schemas.microsoft.com/office/drawing/2014/main" id="{18C115E2-CB21-5242-B2B4-8434B8DE4B7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llipszis 5">
            <a:extLst>
              <a:ext uri="{FF2B5EF4-FFF2-40B4-BE49-F238E27FC236}">
                <a16:creationId xmlns:a16="http://schemas.microsoft.com/office/drawing/2014/main" id="{7197C2B0-C6CD-4C18-B59C-60F41403FBC6}"/>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4619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16AD-38A9-AC4A-9271-67C9D019156E}"/>
              </a:ext>
            </a:extLst>
          </p:cNvPr>
          <p:cNvSpPr>
            <a:spLocks noGrp="1"/>
          </p:cNvSpPr>
          <p:nvPr>
            <p:ph type="title"/>
          </p:nvPr>
        </p:nvSpPr>
        <p:spPr>
          <a:xfrm>
            <a:off x="677334" y="609600"/>
            <a:ext cx="8596668" cy="811427"/>
          </a:xfrm>
        </p:spPr>
        <p:txBody>
          <a:bodyPr/>
          <a:lstStyle/>
          <a:p>
            <a:r>
              <a:rPr lang="hu-HU" dirty="0"/>
              <a:t>Az adathordozhatósághoz való jog</a:t>
            </a:r>
          </a:p>
        </p:txBody>
      </p:sp>
      <p:sp>
        <p:nvSpPr>
          <p:cNvPr id="3" name="Content Placeholder 2">
            <a:extLst>
              <a:ext uri="{FF2B5EF4-FFF2-40B4-BE49-F238E27FC236}">
                <a16:creationId xmlns:a16="http://schemas.microsoft.com/office/drawing/2014/main" id="{3D372DCA-2CB2-D345-9DA5-9459A4BB949B}"/>
              </a:ext>
            </a:extLst>
          </p:cNvPr>
          <p:cNvSpPr>
            <a:spLocks noGrp="1"/>
          </p:cNvSpPr>
          <p:nvPr>
            <p:ph idx="1"/>
          </p:nvPr>
        </p:nvSpPr>
        <p:spPr>
          <a:xfrm>
            <a:off x="677333" y="1421027"/>
            <a:ext cx="9430493" cy="4827373"/>
          </a:xfrm>
        </p:spPr>
        <p:txBody>
          <a:bodyPr>
            <a:noAutofit/>
          </a:bodyPr>
          <a:lstStyle/>
          <a:p>
            <a:pPr marL="0" indent="0" algn="just">
              <a:buNone/>
            </a:pPr>
            <a:r>
              <a:rPr lang="hu-HU" sz="1600" dirty="0"/>
              <a:t>Az érintett személyes adatait jogosult megkapni:</a:t>
            </a:r>
          </a:p>
          <a:p>
            <a:pPr lvl="1" algn="just"/>
            <a:r>
              <a:rPr lang="hu-HU" dirty="0"/>
              <a:t>tagolt, </a:t>
            </a:r>
          </a:p>
          <a:p>
            <a:pPr lvl="1" algn="just"/>
            <a:r>
              <a:rPr lang="hu-HU" dirty="0"/>
              <a:t>széles körben használt, </a:t>
            </a:r>
          </a:p>
          <a:p>
            <a:pPr lvl="1" algn="just"/>
            <a:r>
              <a:rPr lang="hu-HU" dirty="0"/>
              <a:t>géppel olvasható formátumban.</a:t>
            </a:r>
          </a:p>
          <a:p>
            <a:pPr marL="0" indent="0" algn="just">
              <a:buNone/>
            </a:pPr>
            <a:r>
              <a:rPr lang="hu-HU" sz="1600" dirty="0"/>
              <a:t>Továbbá jogosult arra, hogy ezeket az adatokat egy másik adatkezelőnek továbbítsa anélkül, hogy ezt akadályozná az az adatkezelő, amelynek a személyes adatokat a rendelkezésére bocsátotta, ha:</a:t>
            </a:r>
          </a:p>
          <a:p>
            <a:pPr lvl="1" algn="just"/>
            <a:r>
              <a:rPr lang="hu-HU" dirty="0"/>
              <a:t>(a) az adatkezelés </a:t>
            </a:r>
            <a:r>
              <a:rPr lang="hu-HU" b="1" dirty="0"/>
              <a:t>hozzájáruláson</a:t>
            </a:r>
            <a:r>
              <a:rPr lang="hu-HU" dirty="0"/>
              <a:t> vagy </a:t>
            </a:r>
            <a:r>
              <a:rPr lang="hu-HU" b="1" dirty="0"/>
              <a:t>szerződésen</a:t>
            </a:r>
            <a:r>
              <a:rPr lang="hu-HU" dirty="0"/>
              <a:t> alapul; </a:t>
            </a:r>
          </a:p>
          <a:p>
            <a:pPr lvl="1" algn="just"/>
            <a:r>
              <a:rPr lang="hu-HU" dirty="0"/>
              <a:t>(b) az adatkezelés </a:t>
            </a:r>
            <a:r>
              <a:rPr lang="hu-HU" b="1" dirty="0"/>
              <a:t>automatizált módon </a:t>
            </a:r>
            <a:r>
              <a:rPr lang="hu-HU" dirty="0"/>
              <a:t>történik.</a:t>
            </a:r>
          </a:p>
          <a:p>
            <a:pPr algn="just"/>
            <a:r>
              <a:rPr lang="hu-HU" sz="1600" dirty="0"/>
              <a:t>az érintett jogosult arra, hogy – ha ez technikailag megvalósítható – kérje a személyes adatok </a:t>
            </a:r>
            <a:r>
              <a:rPr lang="hu-HU" sz="1600" b="1" dirty="0"/>
              <a:t>adatkezelők közötti közvetlen továbbítását</a:t>
            </a:r>
            <a:r>
              <a:rPr lang="hu-HU" sz="1600" dirty="0"/>
              <a:t>.</a:t>
            </a:r>
          </a:p>
          <a:p>
            <a:pPr algn="just"/>
            <a:r>
              <a:rPr lang="hu-HU" sz="1600" dirty="0"/>
              <a:t>e jog gyakorlása nem sértheti az </a:t>
            </a:r>
            <a:r>
              <a:rPr lang="hu-HU" sz="1600" b="1" dirty="0"/>
              <a:t>elfeledtetéshez való jogot</a:t>
            </a:r>
            <a:r>
              <a:rPr lang="hu-HU" sz="1600" dirty="0"/>
              <a:t>. Az említett jog nem alkalmazandó abban az esetben, ha az adatkezelés közérdekű vagy az adatkezelőre ruházott közhatalmi jogosítványai gyakorlásának keretében végzett feladat végrehajtásához szükséges.</a:t>
            </a:r>
          </a:p>
          <a:p>
            <a:pPr algn="just"/>
            <a:r>
              <a:rPr lang="hu-HU" sz="1600" dirty="0"/>
              <a:t>az adathordozhatósághoz való jog nem érintheti hátrányosan mások jogait és szabadságait.</a:t>
            </a:r>
          </a:p>
        </p:txBody>
      </p:sp>
      <p:sp>
        <p:nvSpPr>
          <p:cNvPr id="4" name="Ellipszis 3">
            <a:extLst>
              <a:ext uri="{FF2B5EF4-FFF2-40B4-BE49-F238E27FC236}">
                <a16:creationId xmlns:a16="http://schemas.microsoft.com/office/drawing/2014/main" id="{AB459797-D7B5-46D6-AC57-3245E3EE5165}"/>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2517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8D75B5-880B-4550-B264-E473C4BFF8C8}"/>
              </a:ext>
            </a:extLst>
          </p:cNvPr>
          <p:cNvSpPr>
            <a:spLocks noGrp="1"/>
          </p:cNvSpPr>
          <p:nvPr>
            <p:ph type="title"/>
          </p:nvPr>
        </p:nvSpPr>
        <p:spPr>
          <a:xfrm>
            <a:off x="677334" y="609600"/>
            <a:ext cx="8596668" cy="860854"/>
          </a:xfrm>
        </p:spPr>
        <p:txBody>
          <a:bodyPr>
            <a:noAutofit/>
          </a:bodyPr>
          <a:lstStyle/>
          <a:p>
            <a:r>
              <a:rPr lang="hu-HU" dirty="0"/>
              <a:t>Példa a tiltakozáshoz való jogra</a:t>
            </a:r>
          </a:p>
        </p:txBody>
      </p:sp>
      <p:sp>
        <p:nvSpPr>
          <p:cNvPr id="3" name="Tartalom helye 2">
            <a:extLst>
              <a:ext uri="{FF2B5EF4-FFF2-40B4-BE49-F238E27FC236}">
                <a16:creationId xmlns:a16="http://schemas.microsoft.com/office/drawing/2014/main" id="{F08196AD-1024-4DE3-B05D-428D5BB0B5DB}"/>
              </a:ext>
            </a:extLst>
          </p:cNvPr>
          <p:cNvSpPr>
            <a:spLocks noGrp="1"/>
          </p:cNvSpPr>
          <p:nvPr>
            <p:ph idx="1"/>
          </p:nvPr>
        </p:nvSpPr>
        <p:spPr>
          <a:xfrm>
            <a:off x="677334" y="1606379"/>
            <a:ext cx="8596668" cy="4434984"/>
          </a:xfrm>
        </p:spPr>
        <p:txBody>
          <a:bodyPr>
            <a:normAutofit/>
          </a:bodyPr>
          <a:lstStyle/>
          <a:p>
            <a:pPr marL="0" indent="0" algn="just">
              <a:buNone/>
            </a:pPr>
            <a:r>
              <a:rPr lang="hu-HU" sz="2600" dirty="0" err="1">
                <a:latin typeface="+mj-lt"/>
              </a:rPr>
              <a:t>Android</a:t>
            </a:r>
            <a:r>
              <a:rPr lang="hu-HU" sz="2600" dirty="0">
                <a:latin typeface="+mj-lt"/>
              </a:rPr>
              <a:t> </a:t>
            </a:r>
            <a:r>
              <a:rPr lang="hu-HU" sz="2600" dirty="0" err="1">
                <a:latin typeface="+mj-lt"/>
              </a:rPr>
              <a:t>OS-ről</a:t>
            </a:r>
            <a:r>
              <a:rPr lang="hu-HU" sz="2600" dirty="0">
                <a:latin typeface="+mj-lt"/>
              </a:rPr>
              <a:t> </a:t>
            </a:r>
            <a:r>
              <a:rPr lang="hu-HU" sz="2600" dirty="0" err="1">
                <a:latin typeface="+mj-lt"/>
              </a:rPr>
              <a:t>iOS-ra</a:t>
            </a:r>
            <a:r>
              <a:rPr lang="hu-HU" sz="2600" dirty="0">
                <a:latin typeface="+mj-lt"/>
              </a:rPr>
              <a:t> váltás során a személyes beállítások és a felhasználói adatok továbbítása</a:t>
            </a:r>
          </a:p>
        </p:txBody>
      </p:sp>
      <p:sp>
        <p:nvSpPr>
          <p:cNvPr id="4" name="Ellipszis 3">
            <a:extLst>
              <a:ext uri="{FF2B5EF4-FFF2-40B4-BE49-F238E27FC236}">
                <a16:creationId xmlns:a16="http://schemas.microsoft.com/office/drawing/2014/main" id="{C3563538-FE30-4296-9B2F-59A32973CA0A}"/>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600">
              <a:latin typeface="+mj-lt"/>
            </a:endParaRPr>
          </a:p>
        </p:txBody>
      </p:sp>
    </p:spTree>
    <p:extLst>
      <p:ext uri="{BB962C8B-B14F-4D97-AF65-F5344CB8AC3E}">
        <p14:creationId xmlns:p14="http://schemas.microsoft.com/office/powerpoint/2010/main" val="3036422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77334" y="609601"/>
            <a:ext cx="8596668" cy="762000"/>
          </a:xfrm>
        </p:spPr>
        <p:txBody>
          <a:bodyPr>
            <a:normAutofit/>
          </a:bodyPr>
          <a:lstStyle/>
          <a:p>
            <a:r>
              <a:rPr lang="hu-HU" dirty="0"/>
              <a:t>A tiltakozáshoz való jog</a:t>
            </a:r>
          </a:p>
        </p:txBody>
      </p:sp>
      <p:sp>
        <p:nvSpPr>
          <p:cNvPr id="3" name="Tartalom helye 2"/>
          <p:cNvSpPr>
            <a:spLocks noGrp="1"/>
          </p:cNvSpPr>
          <p:nvPr>
            <p:ph idx="1"/>
          </p:nvPr>
        </p:nvSpPr>
        <p:spPr>
          <a:xfrm>
            <a:off x="677333" y="1371601"/>
            <a:ext cx="9368709" cy="4669762"/>
          </a:xfrm>
        </p:spPr>
        <p:txBody>
          <a:bodyPr>
            <a:noAutofit/>
          </a:bodyPr>
          <a:lstStyle/>
          <a:p>
            <a:pPr marL="0" indent="0" algn="just">
              <a:buNone/>
            </a:pPr>
            <a:r>
              <a:rPr lang="hu-HU" sz="2000" dirty="0"/>
              <a:t>Az érintett jogosult arra, hogy a saját helyzetével kapcsolatos okokból bármikor tiltakozzon személyes adatainak a közérdekű feladat végrehajtásához szükséges, vagy az adatkezelő jogos érdekeinek érvényesítéséhez szükséges kezelése ellen, ideértve a profilalkotást is ezen rendelkezések alapján.</a:t>
            </a:r>
          </a:p>
          <a:p>
            <a:pPr marL="0" indent="0" algn="just">
              <a:buNone/>
            </a:pPr>
            <a:r>
              <a:rPr lang="hu-HU" sz="2000" dirty="0"/>
              <a:t>Ebben az esetben az adatkezelő a személyes adatokat nem kezelheti tovább, kivéve, ha az adatkezelő bizonyítja, hogy az adatkezelést olyan </a:t>
            </a:r>
            <a:r>
              <a:rPr lang="hu-HU" sz="2000" b="1" dirty="0"/>
              <a:t>kényszerítő erejű jogos okok indokolják</a:t>
            </a:r>
            <a:r>
              <a:rPr lang="hu-HU" sz="2000" dirty="0"/>
              <a:t>, amelyek elsőbbséget élveznek az érintett érdekeivel, jogaival és szabadságaival szemben, vagy amelyek jogi igények előterjesztéséhez, érvényesítéséhez vagy védelméhez kapcsolódnak.</a:t>
            </a:r>
          </a:p>
          <a:p>
            <a:pPr marL="0" indent="0" algn="just">
              <a:buNone/>
            </a:pPr>
            <a:r>
              <a:rPr lang="hu-HU" sz="2000" dirty="0"/>
              <a:t>A tiltakozási jog gyakorlásának további lehetőségei:</a:t>
            </a:r>
          </a:p>
          <a:p>
            <a:pPr lvl="1" algn="just"/>
            <a:r>
              <a:rPr lang="hu-HU" sz="2000" dirty="0"/>
              <a:t>közvetlen üzletszerzés érdekében történő adatkezelés</a:t>
            </a:r>
          </a:p>
          <a:p>
            <a:pPr lvl="1" algn="just"/>
            <a:r>
              <a:rPr lang="hu-HU" sz="2000" dirty="0"/>
              <a:t>információs társadalommal összefüggő szolgáltatások</a:t>
            </a:r>
          </a:p>
          <a:p>
            <a:pPr lvl="1" algn="just"/>
            <a:r>
              <a:rPr lang="hu-HU" sz="2000" dirty="0"/>
              <a:t>tudományos és történelmi kutatási célból vagy statisztikai célból </a:t>
            </a:r>
          </a:p>
        </p:txBody>
      </p:sp>
      <p:sp>
        <p:nvSpPr>
          <p:cNvPr id="4" name="Ellipszis 3">
            <a:extLst>
              <a:ext uri="{FF2B5EF4-FFF2-40B4-BE49-F238E27FC236}">
                <a16:creationId xmlns:a16="http://schemas.microsoft.com/office/drawing/2014/main" id="{1C23E745-DDAF-4CB5-99F1-F663AC441D52}"/>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1450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71C2F4-2A31-4631-BEC6-2395231E37D6}"/>
              </a:ext>
            </a:extLst>
          </p:cNvPr>
          <p:cNvSpPr>
            <a:spLocks noGrp="1"/>
          </p:cNvSpPr>
          <p:nvPr>
            <p:ph type="title"/>
          </p:nvPr>
        </p:nvSpPr>
        <p:spPr>
          <a:xfrm>
            <a:off x="677334" y="609600"/>
            <a:ext cx="8596668" cy="737286"/>
          </a:xfrm>
        </p:spPr>
        <p:txBody>
          <a:bodyPr/>
          <a:lstStyle/>
          <a:p>
            <a:r>
              <a:rPr lang="hu-HU" dirty="0"/>
              <a:t>Példa a tiltakozáshoz való jogra</a:t>
            </a:r>
          </a:p>
        </p:txBody>
      </p:sp>
      <p:sp>
        <p:nvSpPr>
          <p:cNvPr id="3" name="Tartalom helye 2">
            <a:extLst>
              <a:ext uri="{FF2B5EF4-FFF2-40B4-BE49-F238E27FC236}">
                <a16:creationId xmlns:a16="http://schemas.microsoft.com/office/drawing/2014/main" id="{5D7FDB3D-2B6A-4792-BA4A-236D8A38F7D2}"/>
              </a:ext>
            </a:extLst>
          </p:cNvPr>
          <p:cNvSpPr>
            <a:spLocks noGrp="1"/>
          </p:cNvSpPr>
          <p:nvPr>
            <p:ph idx="1"/>
          </p:nvPr>
        </p:nvSpPr>
        <p:spPr>
          <a:xfrm>
            <a:off x="677334" y="1346886"/>
            <a:ext cx="8832426" cy="4591901"/>
          </a:xfrm>
        </p:spPr>
        <p:txBody>
          <a:bodyPr>
            <a:noAutofit/>
          </a:bodyPr>
          <a:lstStyle/>
          <a:p>
            <a:pPr marL="0" indent="0" algn="just">
              <a:buNone/>
            </a:pPr>
            <a:r>
              <a:rPr lang="hu-HU" sz="2000" i="1" dirty="0" err="1"/>
              <a:t>Lecce</a:t>
            </a:r>
            <a:r>
              <a:rPr lang="hu-HU" sz="2000" i="1" dirty="0"/>
              <a:t> kontra Manni </a:t>
            </a:r>
          </a:p>
          <a:p>
            <a:pPr algn="just"/>
            <a:r>
              <a:rPr lang="hu-HU" sz="2000" dirty="0"/>
              <a:t>a személyes adatok cégnyilvántartásban való közzététele törvényes cél</a:t>
            </a:r>
          </a:p>
          <a:p>
            <a:pPr algn="just"/>
            <a:r>
              <a:rPr lang="hu-HU" sz="2000" dirty="0"/>
              <a:t>Manni úr nem jogosult személyes adatainak cégnyilvántartásból való törlését kérni</a:t>
            </a:r>
          </a:p>
          <a:p>
            <a:pPr algn="just"/>
            <a:r>
              <a:rPr lang="hu-HU" sz="2000" dirty="0"/>
              <a:t>a nemzeti bíróságok feladata megvizsgálni a tiltakozás jogos és kényszerítő okait</a:t>
            </a:r>
          </a:p>
          <a:p>
            <a:pPr algn="just"/>
            <a:r>
              <a:rPr lang="hu-HU" sz="2000" dirty="0"/>
              <a:t>Manni úr esetében kizárólag azon körülmény, miszerint potenciális ügyfélkörét állítólag befolyásolta személyes adatainak cégnyilvántartásban való közzététele, nem minősül ilyen jogos és kényszerítő oknak. </a:t>
            </a:r>
          </a:p>
          <a:p>
            <a:pPr algn="just"/>
            <a:r>
              <a:rPr lang="hu-HU" sz="2000" dirty="0"/>
              <a:t>Manni úr potenciális ügyfeleinek jogos érdeke fűződik a régi vállalkozásának csődjére vonatkozó információkat megismerni.</a:t>
            </a:r>
          </a:p>
        </p:txBody>
      </p:sp>
      <p:sp>
        <p:nvSpPr>
          <p:cNvPr id="4" name="Ellipszis 3">
            <a:extLst>
              <a:ext uri="{FF2B5EF4-FFF2-40B4-BE49-F238E27FC236}">
                <a16:creationId xmlns:a16="http://schemas.microsoft.com/office/drawing/2014/main" id="{BC2A81F1-1106-4B58-A815-61C757A74E4F}"/>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4114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863A-81ED-AD40-9438-302CB304AB87}"/>
              </a:ext>
            </a:extLst>
          </p:cNvPr>
          <p:cNvSpPr>
            <a:spLocks noGrp="1"/>
          </p:cNvSpPr>
          <p:nvPr>
            <p:ph type="title"/>
          </p:nvPr>
        </p:nvSpPr>
        <p:spPr>
          <a:xfrm>
            <a:off x="677334" y="609600"/>
            <a:ext cx="8596668" cy="1132703"/>
          </a:xfrm>
        </p:spPr>
        <p:txBody>
          <a:bodyPr>
            <a:normAutofit/>
          </a:bodyPr>
          <a:lstStyle/>
          <a:p>
            <a:r>
              <a:rPr lang="hu-HU" sz="3200" dirty="0"/>
              <a:t>Automatizált döntéshozatal egyedi ügyekben, beleértve a profilalkotást</a:t>
            </a:r>
          </a:p>
        </p:txBody>
      </p:sp>
      <p:sp>
        <p:nvSpPr>
          <p:cNvPr id="3" name="Content Placeholder 2">
            <a:extLst>
              <a:ext uri="{FF2B5EF4-FFF2-40B4-BE49-F238E27FC236}">
                <a16:creationId xmlns:a16="http://schemas.microsoft.com/office/drawing/2014/main" id="{9D3A21B8-D2ED-1544-BAE8-A492698313C3}"/>
              </a:ext>
            </a:extLst>
          </p:cNvPr>
          <p:cNvSpPr>
            <a:spLocks noGrp="1"/>
          </p:cNvSpPr>
          <p:nvPr>
            <p:ph idx="1"/>
          </p:nvPr>
        </p:nvSpPr>
        <p:spPr>
          <a:xfrm>
            <a:off x="677333" y="1742303"/>
            <a:ext cx="9887694" cy="4386647"/>
          </a:xfrm>
        </p:spPr>
        <p:txBody>
          <a:bodyPr>
            <a:noAutofit/>
          </a:bodyPr>
          <a:lstStyle/>
          <a:p>
            <a:pPr marL="0" indent="0" algn="just">
              <a:spcBef>
                <a:spcPts val="600"/>
              </a:spcBef>
              <a:buNone/>
            </a:pPr>
            <a:r>
              <a:rPr lang="hu-HU" sz="1500" dirty="0"/>
              <a:t>Jogosultság arra, hogy ne terjedjen ki valakire az olyan, kizárólag automatizált adatkezelésen – ideértve a profilalkotást is – alapuló döntés hatálya, amely rá nézve joghatással járna vagy őt hasonlóképpen jelentős mértékben érintené.</a:t>
            </a:r>
          </a:p>
          <a:p>
            <a:pPr algn="just">
              <a:spcBef>
                <a:spcPts val="600"/>
              </a:spcBef>
            </a:pPr>
            <a:r>
              <a:rPr lang="hu-HU" sz="1500" dirty="0"/>
              <a:t>Kivéve, ha a döntés:</a:t>
            </a:r>
          </a:p>
          <a:p>
            <a:pPr lvl="1" algn="just">
              <a:spcBef>
                <a:spcPts val="600"/>
              </a:spcBef>
            </a:pPr>
            <a:r>
              <a:rPr lang="hu-HU" sz="1500" dirty="0"/>
              <a:t>az érintett és az adatkezelő közötti szerződés megkötése vagy teljesítése érdekében szükséges;</a:t>
            </a:r>
          </a:p>
          <a:p>
            <a:pPr lvl="1" algn="just">
              <a:spcBef>
                <a:spcPts val="600"/>
              </a:spcBef>
            </a:pPr>
            <a:r>
              <a:rPr lang="hu-HU" sz="1500" dirty="0"/>
              <a:t>meghozatalát az adatkezelőre alkalmazandó olyan uniós vagy tagállami jog teszi lehetővé, amely az érintett jogainak és szabadságainak, valamint jogos érdekeinek védelmét szolgáló megfelelő intézkedéseket is megállapít; vagy </a:t>
            </a:r>
          </a:p>
          <a:p>
            <a:pPr lvl="1" algn="just">
              <a:spcBef>
                <a:spcPts val="600"/>
              </a:spcBef>
            </a:pPr>
            <a:r>
              <a:rPr lang="hu-HU" sz="1500" dirty="0"/>
              <a:t>az érintett kifejezett hozzájárulásán alapul</a:t>
            </a:r>
          </a:p>
          <a:p>
            <a:pPr marL="0" indent="0" algn="just">
              <a:spcBef>
                <a:spcPts val="600"/>
              </a:spcBef>
              <a:buNone/>
            </a:pPr>
            <a:r>
              <a:rPr lang="hu-HU" sz="1500" dirty="0"/>
              <a:t>A kivételek esetében az adatkezelő köteles megfelelő intézkedéseket tenni az érintett jogainak, szabadságainak és jogos érdekeinek védelme érdekében, ideértve az érintettnek legalább </a:t>
            </a:r>
            <a:r>
              <a:rPr lang="hu-HU" sz="1500" b="1" dirty="0"/>
              <a:t>azt a jogát, hogy </a:t>
            </a:r>
            <a:r>
              <a:rPr lang="hu-HU" sz="1500" dirty="0"/>
              <a:t>az adatkezelő részéről </a:t>
            </a:r>
            <a:r>
              <a:rPr lang="hu-HU" sz="1500" b="1" dirty="0"/>
              <a:t>emberi beavatkozást kérjen</a:t>
            </a:r>
            <a:r>
              <a:rPr lang="hu-HU" sz="1500" dirty="0"/>
              <a:t>, álláspontját kifejezze, és a döntéssel szemben kifogást nyújtson be.</a:t>
            </a:r>
          </a:p>
          <a:p>
            <a:pPr algn="just">
              <a:spcBef>
                <a:spcPts val="600"/>
              </a:spcBef>
            </a:pPr>
            <a:r>
              <a:rPr lang="hu-HU" sz="1500" dirty="0"/>
              <a:t>Kivétel alóli kivétel:</a:t>
            </a:r>
          </a:p>
          <a:p>
            <a:pPr lvl="1" algn="just">
              <a:spcBef>
                <a:spcPts val="600"/>
              </a:spcBef>
            </a:pPr>
            <a:r>
              <a:rPr lang="hu-HU" sz="1500" dirty="0"/>
              <a:t>A döntések nem alapulhatnak a személyes adatoknak különleges kategóriáin, kivéve, ha az adatkezelés hozzájáruláson alapul, vagy  jelentős közérdek miatt szükséges, és az érintett jogainak, szabadságainak és jogos érdekeinek védelme érdekében megfelelő intézkedések megtételére került sor.</a:t>
            </a:r>
          </a:p>
        </p:txBody>
      </p:sp>
      <p:sp>
        <p:nvSpPr>
          <p:cNvPr id="4" name="Ellipszis 3">
            <a:extLst>
              <a:ext uri="{FF2B5EF4-FFF2-40B4-BE49-F238E27FC236}">
                <a16:creationId xmlns:a16="http://schemas.microsoft.com/office/drawing/2014/main" id="{0D055DB1-9E62-486A-86B0-C2DA3E55A331}"/>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7654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5CEB83-E660-4068-9B36-CAC8B469769C}"/>
              </a:ext>
            </a:extLst>
          </p:cNvPr>
          <p:cNvSpPr>
            <a:spLocks noGrp="1"/>
          </p:cNvSpPr>
          <p:nvPr>
            <p:ph type="title"/>
          </p:nvPr>
        </p:nvSpPr>
        <p:spPr/>
        <p:txBody>
          <a:bodyPr/>
          <a:lstStyle/>
          <a:p>
            <a:r>
              <a:rPr lang="hu-HU" dirty="0"/>
              <a:t>Példa a profilalkotásra</a:t>
            </a:r>
          </a:p>
        </p:txBody>
      </p:sp>
      <p:sp>
        <p:nvSpPr>
          <p:cNvPr id="3" name="Tartalom helye 2">
            <a:extLst>
              <a:ext uri="{FF2B5EF4-FFF2-40B4-BE49-F238E27FC236}">
                <a16:creationId xmlns:a16="http://schemas.microsoft.com/office/drawing/2014/main" id="{A85E0E71-375E-44C2-BD1F-DA707A4ACA09}"/>
              </a:ext>
            </a:extLst>
          </p:cNvPr>
          <p:cNvSpPr>
            <a:spLocks noGrp="1"/>
          </p:cNvSpPr>
          <p:nvPr>
            <p:ph idx="1"/>
          </p:nvPr>
        </p:nvSpPr>
        <p:spPr>
          <a:xfrm>
            <a:off x="677334" y="1729947"/>
            <a:ext cx="8596668" cy="4311416"/>
          </a:xfrm>
        </p:spPr>
        <p:txBody>
          <a:bodyPr>
            <a:normAutofit/>
          </a:bodyPr>
          <a:lstStyle/>
          <a:p>
            <a:pPr marL="0" indent="0" algn="just">
              <a:buNone/>
            </a:pPr>
            <a:r>
              <a:rPr lang="hu-HU" sz="2400" dirty="0"/>
              <a:t>Online felhasználói profil létrehozása és fenntartása, amely alapja személyre szabott tartalmat biztosítanak</a:t>
            </a:r>
          </a:p>
          <a:p>
            <a:pPr lvl="1" algn="just"/>
            <a:r>
              <a:rPr lang="hu-HU" sz="2400" dirty="0"/>
              <a:t>reklámok</a:t>
            </a:r>
          </a:p>
          <a:p>
            <a:pPr lvl="1" algn="just"/>
            <a:r>
              <a:rPr lang="hu-HU" sz="2400" dirty="0"/>
              <a:t>média</a:t>
            </a:r>
          </a:p>
          <a:p>
            <a:pPr lvl="1" algn="just"/>
            <a:r>
              <a:rPr lang="hu-HU" sz="2400" dirty="0"/>
              <a:t>bármely audiovizuális tartalom</a:t>
            </a:r>
          </a:p>
          <a:p>
            <a:pPr marL="457200" lvl="1" indent="0" algn="just">
              <a:buNone/>
            </a:pPr>
            <a:endParaRPr lang="hu-HU" dirty="0"/>
          </a:p>
        </p:txBody>
      </p:sp>
      <p:sp>
        <p:nvSpPr>
          <p:cNvPr id="4" name="Ellipszis 3">
            <a:extLst>
              <a:ext uri="{FF2B5EF4-FFF2-40B4-BE49-F238E27FC236}">
                <a16:creationId xmlns:a16="http://schemas.microsoft.com/office/drawing/2014/main" id="{FB6197B1-1DCD-40D5-BB67-D86DCBDC2360}"/>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1298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5275EA-03F2-45A5-98F7-84647855D35B}"/>
              </a:ext>
            </a:extLst>
          </p:cNvPr>
          <p:cNvSpPr>
            <a:spLocks noGrp="1"/>
          </p:cNvSpPr>
          <p:nvPr>
            <p:ph type="title" idx="4294967295"/>
          </p:nvPr>
        </p:nvSpPr>
        <p:spPr>
          <a:xfrm>
            <a:off x="1075038" y="2955131"/>
            <a:ext cx="8596313" cy="947738"/>
          </a:xfrm>
        </p:spPr>
        <p:txBody>
          <a:bodyPr>
            <a:normAutofit/>
          </a:bodyPr>
          <a:lstStyle/>
          <a:p>
            <a:pPr algn="ctr"/>
            <a:r>
              <a:rPr lang="hu-HU" sz="4400" dirty="0"/>
              <a:t>Kérdések?</a:t>
            </a:r>
          </a:p>
        </p:txBody>
      </p:sp>
      <p:sp>
        <p:nvSpPr>
          <p:cNvPr id="4" name="Ellipszis 3">
            <a:extLst>
              <a:ext uri="{FF2B5EF4-FFF2-40B4-BE49-F238E27FC236}">
                <a16:creationId xmlns:a16="http://schemas.microsoft.com/office/drawing/2014/main" id="{77E20ECE-02BC-4CB8-8322-C36929645907}"/>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158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44ED-004B-8948-8446-BE84A9E7A4BF}"/>
              </a:ext>
            </a:extLst>
          </p:cNvPr>
          <p:cNvSpPr>
            <a:spLocks noGrp="1"/>
          </p:cNvSpPr>
          <p:nvPr>
            <p:ph type="title"/>
          </p:nvPr>
        </p:nvSpPr>
        <p:spPr/>
        <p:txBody>
          <a:bodyPr/>
          <a:lstStyle/>
          <a:p>
            <a:r>
              <a:rPr lang="hu-HU" dirty="0"/>
              <a:t>Tartalomjegyzék</a:t>
            </a:r>
          </a:p>
        </p:txBody>
      </p:sp>
      <p:sp>
        <p:nvSpPr>
          <p:cNvPr id="3" name="Content Placeholder 2">
            <a:extLst>
              <a:ext uri="{FF2B5EF4-FFF2-40B4-BE49-F238E27FC236}">
                <a16:creationId xmlns:a16="http://schemas.microsoft.com/office/drawing/2014/main" id="{FC317343-7D3B-F248-88BC-3779F4FB8FCB}"/>
              </a:ext>
            </a:extLst>
          </p:cNvPr>
          <p:cNvSpPr>
            <a:spLocks noGrp="1"/>
          </p:cNvSpPr>
          <p:nvPr>
            <p:ph idx="1"/>
          </p:nvPr>
        </p:nvSpPr>
        <p:spPr/>
        <p:txBody>
          <a:bodyPr>
            <a:normAutofit fontScale="92500" lnSpcReduction="20000"/>
          </a:bodyPr>
          <a:lstStyle/>
          <a:p>
            <a:pPr marL="514350" indent="-514350" algn="just">
              <a:buFont typeface="+mj-lt"/>
              <a:buAutoNum type="arabicPeriod"/>
            </a:pPr>
            <a:r>
              <a:rPr lang="hu-HU" dirty="0">
                <a:solidFill>
                  <a:srgbClr val="00B050"/>
                </a:solidFill>
              </a:rPr>
              <a:t>Az adatkezelés előtt rendelkezésre bocsátandó információk</a:t>
            </a:r>
          </a:p>
          <a:p>
            <a:pPr marL="971550" lvl="1" indent="-514350" algn="just">
              <a:buFont typeface="+mj-lt"/>
              <a:buAutoNum type="alphaLcParenR"/>
            </a:pPr>
            <a:r>
              <a:rPr lang="hu-HU" dirty="0">
                <a:solidFill>
                  <a:srgbClr val="00B050"/>
                </a:solidFill>
              </a:rPr>
              <a:t>A személyes adatokat az érintettől gyűjtik</a:t>
            </a:r>
          </a:p>
          <a:p>
            <a:pPr marL="971550" lvl="1" indent="-514350" algn="just">
              <a:buFont typeface="+mj-lt"/>
              <a:buAutoNum type="alphaLcParenR"/>
            </a:pPr>
            <a:r>
              <a:rPr lang="hu-HU" dirty="0">
                <a:solidFill>
                  <a:srgbClr val="00B050"/>
                </a:solidFill>
              </a:rPr>
              <a:t>A személyes adatokat nem az érintettől szerezték meg</a:t>
            </a:r>
          </a:p>
          <a:p>
            <a:pPr marL="514350" indent="-514350" algn="just">
              <a:buFont typeface="+mj-lt"/>
              <a:buAutoNum type="arabicPeriod"/>
            </a:pPr>
            <a:r>
              <a:rPr lang="hu-HU" dirty="0">
                <a:solidFill>
                  <a:srgbClr val="00B050"/>
                </a:solidFill>
              </a:rPr>
              <a:t>Az érintett jogai</a:t>
            </a:r>
          </a:p>
          <a:p>
            <a:pPr marL="914400" lvl="1" indent="-457200" algn="just">
              <a:buFont typeface="+mj-lt"/>
              <a:buAutoNum type="alphaLcParenR"/>
            </a:pPr>
            <a:r>
              <a:rPr lang="hu-HU" dirty="0">
                <a:solidFill>
                  <a:srgbClr val="00B050"/>
                </a:solidFill>
              </a:rPr>
              <a:t>Az érintett hozzáférési joga</a:t>
            </a:r>
          </a:p>
          <a:p>
            <a:pPr marL="914400" lvl="1" indent="-457200" algn="just">
              <a:buFont typeface="+mj-lt"/>
              <a:buAutoNum type="alphaLcParenR"/>
            </a:pPr>
            <a:r>
              <a:rPr lang="hu-HU" dirty="0">
                <a:solidFill>
                  <a:srgbClr val="00B050"/>
                </a:solidFill>
              </a:rPr>
              <a:t>A helyesbítéshez való jog</a:t>
            </a:r>
          </a:p>
          <a:p>
            <a:pPr marL="914400" lvl="1" indent="-457200" algn="just">
              <a:buFont typeface="+mj-lt"/>
              <a:buAutoNum type="alphaLcParenR"/>
            </a:pPr>
            <a:r>
              <a:rPr lang="hu-HU" dirty="0">
                <a:solidFill>
                  <a:srgbClr val="00B050"/>
                </a:solidFill>
              </a:rPr>
              <a:t>A törléshez való jog („az elfeledtetéshez való jog”)</a:t>
            </a:r>
          </a:p>
          <a:p>
            <a:pPr marL="914400" lvl="1" indent="-457200" algn="just">
              <a:buFont typeface="+mj-lt"/>
              <a:buAutoNum type="alphaLcParenR"/>
            </a:pPr>
            <a:r>
              <a:rPr lang="hu-HU" dirty="0">
                <a:solidFill>
                  <a:srgbClr val="00B050"/>
                </a:solidFill>
              </a:rPr>
              <a:t>Az adatkezelés korlátozásához való jog</a:t>
            </a:r>
          </a:p>
          <a:p>
            <a:pPr marL="914400" lvl="1" indent="-457200" algn="just">
              <a:buFont typeface="+mj-lt"/>
              <a:buAutoNum type="alphaLcParenR"/>
            </a:pPr>
            <a:r>
              <a:rPr lang="hu-HU" dirty="0">
                <a:solidFill>
                  <a:srgbClr val="00B050"/>
                </a:solidFill>
              </a:rPr>
              <a:t>Az adathordozhatósághoz való jog</a:t>
            </a:r>
          </a:p>
          <a:p>
            <a:pPr marL="914400" lvl="1" indent="-457200" algn="just">
              <a:buFont typeface="+mj-lt"/>
              <a:buAutoNum type="alphaLcParenR"/>
            </a:pPr>
            <a:r>
              <a:rPr lang="hu-HU" dirty="0">
                <a:solidFill>
                  <a:srgbClr val="00B050"/>
                </a:solidFill>
              </a:rPr>
              <a:t>A tiltakozáshoz való jog</a:t>
            </a:r>
          </a:p>
          <a:p>
            <a:pPr marL="514350" indent="-514350" algn="just">
              <a:buFont typeface="+mj-lt"/>
              <a:buAutoNum type="arabicPeriod"/>
            </a:pPr>
            <a:r>
              <a:rPr lang="hu-HU" dirty="0">
                <a:solidFill>
                  <a:srgbClr val="FF0000"/>
                </a:solidFill>
              </a:rPr>
              <a:t>Az érintett jogainak gyakorlása</a:t>
            </a:r>
          </a:p>
          <a:p>
            <a:pPr marL="514350" indent="-514350" algn="just">
              <a:buFont typeface="+mj-lt"/>
              <a:buAutoNum type="arabicPeriod"/>
            </a:pPr>
            <a:r>
              <a:rPr lang="hu-HU" dirty="0"/>
              <a:t>Jogorvoslati lehetőségek</a:t>
            </a:r>
          </a:p>
        </p:txBody>
      </p:sp>
      <p:sp>
        <p:nvSpPr>
          <p:cNvPr id="4" name="Ellipszis 3">
            <a:extLst>
              <a:ext uri="{FF2B5EF4-FFF2-40B4-BE49-F238E27FC236}">
                <a16:creationId xmlns:a16="http://schemas.microsoft.com/office/drawing/2014/main" id="{55DC5BA4-7704-4AFC-8398-2D36E8E41E06}"/>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323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FF0E103-C672-4C0E-AD45-8625FC58F8D6}"/>
              </a:ext>
            </a:extLst>
          </p:cNvPr>
          <p:cNvSpPr>
            <a:spLocks noGrp="1"/>
          </p:cNvSpPr>
          <p:nvPr>
            <p:ph type="title"/>
          </p:nvPr>
        </p:nvSpPr>
        <p:spPr>
          <a:xfrm>
            <a:off x="677334" y="2535194"/>
            <a:ext cx="8596668" cy="1787611"/>
          </a:xfrm>
        </p:spPr>
        <p:txBody>
          <a:bodyPr>
            <a:noAutofit/>
          </a:bodyPr>
          <a:lstStyle/>
          <a:p>
            <a:pPr algn="ctr"/>
            <a:r>
              <a:rPr lang="hu-HU" sz="5400" dirty="0"/>
              <a:t>3. Az érintett jogainak gyakorlása</a:t>
            </a:r>
          </a:p>
        </p:txBody>
      </p:sp>
      <p:sp>
        <p:nvSpPr>
          <p:cNvPr id="4" name="Ellipszis 3">
            <a:extLst>
              <a:ext uri="{FF2B5EF4-FFF2-40B4-BE49-F238E27FC236}">
                <a16:creationId xmlns:a16="http://schemas.microsoft.com/office/drawing/2014/main" id="{5565BD6A-66AB-47D6-97C5-FE5912C50D9A}"/>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9612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43BC-D312-F041-B6F5-2762A28D7FE1}"/>
              </a:ext>
            </a:extLst>
          </p:cNvPr>
          <p:cNvSpPr>
            <a:spLocks noGrp="1"/>
          </p:cNvSpPr>
          <p:nvPr>
            <p:ph type="title"/>
          </p:nvPr>
        </p:nvSpPr>
        <p:spPr>
          <a:xfrm>
            <a:off x="677334" y="609600"/>
            <a:ext cx="9628201" cy="1009135"/>
          </a:xfrm>
        </p:spPr>
        <p:txBody>
          <a:bodyPr>
            <a:noAutofit/>
          </a:bodyPr>
          <a:lstStyle/>
          <a:p>
            <a:r>
              <a:rPr lang="hu-HU" sz="3000" dirty="0"/>
              <a:t>Átlátható tájékoztatás, kommunikáció és az érintett jogainak gyakorlására vonatkozó intézkedések </a:t>
            </a:r>
          </a:p>
        </p:txBody>
      </p:sp>
      <p:sp>
        <p:nvSpPr>
          <p:cNvPr id="3" name="Content Placeholder 2">
            <a:extLst>
              <a:ext uri="{FF2B5EF4-FFF2-40B4-BE49-F238E27FC236}">
                <a16:creationId xmlns:a16="http://schemas.microsoft.com/office/drawing/2014/main" id="{562389FD-A909-594C-A146-2CDA4085F5AB}"/>
              </a:ext>
            </a:extLst>
          </p:cNvPr>
          <p:cNvSpPr>
            <a:spLocks noGrp="1"/>
          </p:cNvSpPr>
          <p:nvPr>
            <p:ph idx="1"/>
          </p:nvPr>
        </p:nvSpPr>
        <p:spPr>
          <a:xfrm>
            <a:off x="677333" y="1767017"/>
            <a:ext cx="9294569" cy="4337222"/>
          </a:xfrm>
        </p:spPr>
        <p:txBody>
          <a:bodyPr>
            <a:noAutofit/>
          </a:bodyPr>
          <a:lstStyle/>
          <a:p>
            <a:pPr algn="just">
              <a:spcBef>
                <a:spcPts val="600"/>
              </a:spcBef>
            </a:pPr>
            <a:r>
              <a:rPr lang="hu-HU" sz="2000" dirty="0"/>
              <a:t>Az adatkezelő megfelelő intézkedéseket hoz annak érdekében, hogy az érintett részére a személyes adatok kezelésére vonatkozó információt: </a:t>
            </a:r>
          </a:p>
          <a:p>
            <a:pPr lvl="1" algn="just">
              <a:spcBef>
                <a:spcPts val="600"/>
              </a:spcBef>
              <a:buFont typeface="Arial" panose="020B0604020202020204" pitchFamily="34" charset="0"/>
              <a:buChar char="•"/>
            </a:pPr>
            <a:r>
              <a:rPr lang="hu-HU" sz="2000" dirty="0"/>
              <a:t>tömör, </a:t>
            </a:r>
          </a:p>
          <a:p>
            <a:pPr lvl="1" algn="just">
              <a:spcBef>
                <a:spcPts val="600"/>
              </a:spcBef>
              <a:buFont typeface="Arial" panose="020B0604020202020204" pitchFamily="34" charset="0"/>
              <a:buChar char="•"/>
            </a:pPr>
            <a:r>
              <a:rPr lang="hu-HU" sz="2000" dirty="0"/>
              <a:t>átlátható,  </a:t>
            </a:r>
          </a:p>
          <a:p>
            <a:pPr lvl="1" algn="just">
              <a:spcBef>
                <a:spcPts val="600"/>
              </a:spcBef>
              <a:buFont typeface="Arial" panose="020B0604020202020204" pitchFamily="34" charset="0"/>
              <a:buChar char="•"/>
            </a:pPr>
            <a:r>
              <a:rPr lang="hu-HU" sz="2000" dirty="0"/>
              <a:t>érthető, </a:t>
            </a:r>
          </a:p>
          <a:p>
            <a:pPr lvl="1" algn="just">
              <a:spcBef>
                <a:spcPts val="600"/>
              </a:spcBef>
              <a:buFont typeface="Arial" panose="020B0604020202020204" pitchFamily="34" charset="0"/>
              <a:buChar char="•"/>
            </a:pPr>
            <a:r>
              <a:rPr lang="hu-HU" sz="2000" dirty="0"/>
              <a:t>könnyen hozzáférhető formában,  </a:t>
            </a:r>
          </a:p>
          <a:p>
            <a:pPr lvl="1" algn="just">
              <a:spcBef>
                <a:spcPts val="600"/>
              </a:spcBef>
              <a:buFont typeface="Arial" panose="020B0604020202020204" pitchFamily="34" charset="0"/>
              <a:buChar char="•"/>
            </a:pPr>
            <a:r>
              <a:rPr lang="hu-HU" sz="2000" dirty="0"/>
              <a:t>világosan és közérthetően megfogalmazva (különösen a gyermekeknek címzett bármely információ esetében), </a:t>
            </a:r>
          </a:p>
          <a:p>
            <a:pPr lvl="1" algn="just">
              <a:spcBef>
                <a:spcPts val="600"/>
              </a:spcBef>
              <a:buFont typeface="Arial" panose="020B0604020202020204" pitchFamily="34" charset="0"/>
              <a:buChar char="•"/>
            </a:pPr>
            <a:r>
              <a:rPr lang="hu-HU" sz="2000" dirty="0"/>
              <a:t>írásban vagy más módon (ideértve adott esetben az elektronikus utat nyújtsa</a:t>
            </a:r>
          </a:p>
          <a:p>
            <a:pPr algn="just">
              <a:spcBef>
                <a:spcPts val="600"/>
              </a:spcBef>
            </a:pPr>
            <a:r>
              <a:rPr lang="hu-HU" sz="2000" dirty="0"/>
              <a:t>Az érintett kérésére szóbeli tájékoztatás is adható, feltéve, hogy más módon igazolták az érintett személyazonosságát.</a:t>
            </a:r>
          </a:p>
        </p:txBody>
      </p:sp>
      <p:sp>
        <p:nvSpPr>
          <p:cNvPr id="4" name="Ellipszis 3">
            <a:extLst>
              <a:ext uri="{FF2B5EF4-FFF2-40B4-BE49-F238E27FC236}">
                <a16:creationId xmlns:a16="http://schemas.microsoft.com/office/drawing/2014/main" id="{C3452D57-8E4B-4D7E-8654-72282D8CD229}"/>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829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46FE158-E780-3542-87F0-C388EE2738E6}"/>
              </a:ext>
            </a:extLst>
          </p:cNvPr>
          <p:cNvSpPr>
            <a:spLocks noGrp="1"/>
          </p:cNvSpPr>
          <p:nvPr>
            <p:ph type="title"/>
          </p:nvPr>
        </p:nvSpPr>
        <p:spPr/>
        <p:txBody>
          <a:bodyPr/>
          <a:lstStyle/>
          <a:p>
            <a:r>
              <a:rPr lang="hu-HU" dirty="0"/>
              <a:t>Előadó</a:t>
            </a:r>
          </a:p>
        </p:txBody>
      </p:sp>
      <p:pic>
        <p:nvPicPr>
          <p:cNvPr id="14" name="Segnaposto contenuto 13">
            <a:extLst>
              <a:ext uri="{FF2B5EF4-FFF2-40B4-BE49-F238E27FC236}">
                <a16:creationId xmlns:a16="http://schemas.microsoft.com/office/drawing/2014/main" id="{DA633520-E225-C047-A237-0E0C6B9BD9A3}"/>
              </a:ext>
            </a:extLst>
          </p:cNvPr>
          <p:cNvPicPr>
            <a:picLocks noGrp="1" noChangeAspect="1"/>
          </p:cNvPicPr>
          <p:nvPr>
            <p:ph idx="1"/>
          </p:nvPr>
        </p:nvPicPr>
        <p:blipFill>
          <a:blip r:embed="rId3"/>
          <a:stretch>
            <a:fillRect/>
          </a:stretch>
        </p:blipFill>
        <p:spPr>
          <a:xfrm>
            <a:off x="3875881" y="3063081"/>
            <a:ext cx="2200275" cy="2076450"/>
          </a:xfrm>
        </p:spPr>
      </p:pic>
      <p:sp>
        <p:nvSpPr>
          <p:cNvPr id="19" name="CasellaDiTesto 18">
            <a:extLst>
              <a:ext uri="{FF2B5EF4-FFF2-40B4-BE49-F238E27FC236}">
                <a16:creationId xmlns:a16="http://schemas.microsoft.com/office/drawing/2014/main" id="{FBA6102E-2597-F247-B394-B73B5A180883}"/>
              </a:ext>
            </a:extLst>
          </p:cNvPr>
          <p:cNvSpPr txBox="1"/>
          <p:nvPr/>
        </p:nvSpPr>
        <p:spPr>
          <a:xfrm>
            <a:off x="6096000" y="2656674"/>
            <a:ext cx="4648200" cy="1200329"/>
          </a:xfrm>
          <a:prstGeom prst="rect">
            <a:avLst/>
          </a:prstGeom>
          <a:noFill/>
        </p:spPr>
        <p:txBody>
          <a:bodyPr wrap="square" rtlCol="0">
            <a:spAutoFit/>
          </a:bodyPr>
          <a:lstStyle/>
          <a:p>
            <a:pPr lvl="0">
              <a:defRPr/>
            </a:pPr>
            <a:r>
              <a:rPr lang="hu-HU" dirty="0">
                <a:solidFill>
                  <a:prstClr val="black"/>
                </a:solidFill>
                <a:latin typeface="Calibri" panose="020F0502020204030204"/>
              </a:rPr>
              <a:t>Név</a:t>
            </a:r>
            <a:endParaRPr lang="en-GB" dirty="0">
              <a:solidFill>
                <a:prstClr val="black"/>
              </a:solidFill>
              <a:latin typeface="Calibri" panose="020F0502020204030204"/>
            </a:endParaRPr>
          </a:p>
          <a:p>
            <a:pPr lvl="0">
              <a:defRPr/>
            </a:pPr>
            <a:r>
              <a:rPr lang="hu-HU" dirty="0">
                <a:solidFill>
                  <a:prstClr val="black"/>
                </a:solidFill>
                <a:latin typeface="Calibri" panose="020F0502020204030204"/>
              </a:rPr>
              <a:t>Cím</a:t>
            </a:r>
            <a:endParaRPr lang="en-GB" dirty="0">
              <a:solidFill>
                <a:prstClr val="black"/>
              </a:solidFill>
              <a:latin typeface="Calibri" panose="020F0502020204030204"/>
            </a:endParaRPr>
          </a:p>
          <a:p>
            <a:pPr lvl="0">
              <a:defRPr/>
            </a:pPr>
            <a:r>
              <a:rPr lang="hu-HU" dirty="0">
                <a:solidFill>
                  <a:prstClr val="black"/>
                </a:solidFill>
                <a:latin typeface="Calibri" panose="020F0502020204030204"/>
              </a:rPr>
              <a:t>Szervezet/szervezeti egység</a:t>
            </a:r>
          </a:p>
          <a:p>
            <a:pPr lvl="0">
              <a:defRPr/>
            </a:pPr>
            <a:r>
              <a:rPr lang="hu-HU" dirty="0">
                <a:solidFill>
                  <a:prstClr val="black"/>
                </a:solidFill>
                <a:latin typeface="Calibri" panose="020F0502020204030204"/>
              </a:rPr>
              <a:t>Elérhetőség</a:t>
            </a:r>
            <a:endParaRPr lang="en-GB" dirty="0">
              <a:solidFill>
                <a:prstClr val="black"/>
              </a:solidFill>
              <a:latin typeface="Calibri" panose="020F0502020204030204"/>
            </a:endParaRPr>
          </a:p>
        </p:txBody>
      </p:sp>
      <p:sp>
        <p:nvSpPr>
          <p:cNvPr id="6" name="Ellipszis 5">
            <a:extLst>
              <a:ext uri="{FF2B5EF4-FFF2-40B4-BE49-F238E27FC236}">
                <a16:creationId xmlns:a16="http://schemas.microsoft.com/office/drawing/2014/main" id="{C221FB3A-9F33-46F3-8667-A6CBC2CE8A5D}"/>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9283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596A57B2-C017-4F36-90B5-B3EA6DC03D1C}"/>
              </a:ext>
            </a:extLst>
          </p:cNvPr>
          <p:cNvSpPr>
            <a:spLocks noGrp="1"/>
          </p:cNvSpPr>
          <p:nvPr>
            <p:ph type="title"/>
          </p:nvPr>
        </p:nvSpPr>
        <p:spPr>
          <a:xfrm>
            <a:off x="677333" y="609600"/>
            <a:ext cx="9195715" cy="910281"/>
          </a:xfrm>
        </p:spPr>
        <p:txBody>
          <a:bodyPr>
            <a:noAutofit/>
          </a:bodyPr>
          <a:lstStyle/>
          <a:p>
            <a:r>
              <a:rPr lang="hu-HU" sz="3000" dirty="0"/>
              <a:t>Átlátható tájékoztatás, kommunikáció és az érintett jogainak gyakorlására vonatkozó intézkedések (2)</a:t>
            </a:r>
          </a:p>
        </p:txBody>
      </p:sp>
      <p:sp>
        <p:nvSpPr>
          <p:cNvPr id="3" name="Content Placeholder 2">
            <a:extLst>
              <a:ext uri="{FF2B5EF4-FFF2-40B4-BE49-F238E27FC236}">
                <a16:creationId xmlns:a16="http://schemas.microsoft.com/office/drawing/2014/main" id="{0357EB89-E61F-104B-958B-66EF932D9BC8}"/>
              </a:ext>
            </a:extLst>
          </p:cNvPr>
          <p:cNvSpPr>
            <a:spLocks noGrp="1"/>
          </p:cNvSpPr>
          <p:nvPr>
            <p:ph idx="1"/>
          </p:nvPr>
        </p:nvSpPr>
        <p:spPr>
          <a:xfrm>
            <a:off x="677333" y="1705232"/>
            <a:ext cx="9331640" cy="4543167"/>
          </a:xfrm>
        </p:spPr>
        <p:txBody>
          <a:bodyPr>
            <a:noAutofit/>
          </a:bodyPr>
          <a:lstStyle/>
          <a:p>
            <a:pPr algn="just"/>
            <a:r>
              <a:rPr lang="hu-HU" sz="1600" dirty="0"/>
              <a:t>Az adatkezelő </a:t>
            </a:r>
            <a:r>
              <a:rPr lang="hu-HU" sz="1600" b="1" dirty="0"/>
              <a:t>elősegíti az érintett jogainak a gyakorlását.</a:t>
            </a:r>
            <a:endParaRPr lang="hu-HU" sz="1600" dirty="0"/>
          </a:p>
          <a:p>
            <a:pPr algn="just"/>
            <a:r>
              <a:rPr lang="hu-HU" sz="1600" dirty="0"/>
              <a:t>Az adatkezelő indokolatlan késedelem nélkül, de mindenféleképpen a kérelem beérkezésétől számított egy hónapon belül </a:t>
            </a:r>
            <a:r>
              <a:rPr lang="hu-HU" sz="1600" b="1" dirty="0"/>
              <a:t>tájékoztatja az érintettet a kérelem nyomán hozott intézkedésekről</a:t>
            </a:r>
            <a:r>
              <a:rPr lang="hu-HU" sz="1600" dirty="0"/>
              <a:t>. Szükség esetén, figyelembe véve a kérelem összetettségét és a kérelmek számát, ez a határidő további két hónappal meghosszabbítható.</a:t>
            </a:r>
          </a:p>
          <a:p>
            <a:pPr algn="just"/>
            <a:r>
              <a:rPr lang="hu-HU" sz="1600" dirty="0"/>
              <a:t>Ha az érintett </a:t>
            </a:r>
            <a:r>
              <a:rPr lang="hu-HU" sz="1600" b="1" dirty="0"/>
              <a:t>elektronikus úton </a:t>
            </a:r>
            <a:r>
              <a:rPr lang="hu-HU" sz="1600" dirty="0"/>
              <a:t>nyújtotta be a kérelmet, a tájékoztatást lehetőség szerint elektronikus úton kell megadni, kivéve, ha az érintett azt másként kéri.</a:t>
            </a:r>
          </a:p>
          <a:p>
            <a:pPr algn="just"/>
            <a:r>
              <a:rPr lang="hu-HU" sz="1600" dirty="0"/>
              <a:t>Ha az adatkezelő nem tesz intézkedéseket az érintett kérelme nyomán, </a:t>
            </a:r>
            <a:r>
              <a:rPr lang="hu-HU" sz="1600" b="1" dirty="0"/>
              <a:t>késedelem nélkül</a:t>
            </a:r>
            <a:r>
              <a:rPr lang="hu-HU" sz="1600" dirty="0"/>
              <a:t>, de legkésőbb a kérelem beérkezésétől számított egy hónapon belül </a:t>
            </a:r>
            <a:r>
              <a:rPr lang="hu-HU" sz="1600" b="1" dirty="0"/>
              <a:t>tájékoztatja az érintettet az intézkedés elmaradásának okairó</a:t>
            </a:r>
            <a:r>
              <a:rPr lang="hu-HU" sz="1600" dirty="0"/>
              <a:t>l, valamint arról, hogy az érintett panaszt nyújthat be valamely felügyeleti hatóságnál, és élhet bírósági jogorvoslati jogával.</a:t>
            </a:r>
          </a:p>
          <a:p>
            <a:pPr algn="just"/>
            <a:r>
              <a:rPr lang="hu-HU" sz="1600" dirty="0"/>
              <a:t>A tájékoztatást </a:t>
            </a:r>
            <a:r>
              <a:rPr lang="hu-HU" sz="1600" b="1" dirty="0"/>
              <a:t>díjmentesen kell biztosítani.</a:t>
            </a:r>
          </a:p>
          <a:p>
            <a:pPr algn="just"/>
            <a:r>
              <a:rPr lang="hu-HU" sz="1600" dirty="0"/>
              <a:t>Egyértelműen megalapozatlan vagy túlzó tájékoztatás esetén </a:t>
            </a:r>
            <a:r>
              <a:rPr lang="hu-HU" sz="1600" b="1" dirty="0"/>
              <a:t>észszerű összegű díjat </a:t>
            </a:r>
            <a:r>
              <a:rPr lang="hu-HU" sz="1600" dirty="0"/>
              <a:t>számíthat fel, vagy </a:t>
            </a:r>
            <a:r>
              <a:rPr lang="hu-HU" sz="1600" b="1" dirty="0"/>
              <a:t>megtagadhatja </a:t>
            </a:r>
            <a:r>
              <a:rPr lang="hu-HU" sz="1600" dirty="0"/>
              <a:t>a kérelem alapján történő intézkedést.</a:t>
            </a:r>
          </a:p>
          <a:p>
            <a:pPr algn="just"/>
            <a:r>
              <a:rPr lang="hu-HU" sz="1600" dirty="0"/>
              <a:t>Szabványosított ikonok is használhatók.</a:t>
            </a:r>
          </a:p>
        </p:txBody>
      </p:sp>
      <p:sp>
        <p:nvSpPr>
          <p:cNvPr id="4" name="Ellipszis 3">
            <a:extLst>
              <a:ext uri="{FF2B5EF4-FFF2-40B4-BE49-F238E27FC236}">
                <a16:creationId xmlns:a16="http://schemas.microsoft.com/office/drawing/2014/main" id="{DB9EC06B-EEFA-4DDD-A59E-293B8B1E5C8F}"/>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6596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1F20-A2D1-314D-A4AA-6E4F672DE7B7}"/>
              </a:ext>
            </a:extLst>
          </p:cNvPr>
          <p:cNvSpPr>
            <a:spLocks noGrp="1"/>
          </p:cNvSpPr>
          <p:nvPr>
            <p:ph type="title"/>
          </p:nvPr>
        </p:nvSpPr>
        <p:spPr/>
        <p:txBody>
          <a:bodyPr/>
          <a:lstStyle/>
          <a:p>
            <a:r>
              <a:rPr lang="hu-HU" dirty="0"/>
              <a:t>Korlátozások</a:t>
            </a:r>
          </a:p>
        </p:txBody>
      </p:sp>
      <p:sp>
        <p:nvSpPr>
          <p:cNvPr id="3" name="Content Placeholder 2">
            <a:extLst>
              <a:ext uri="{FF2B5EF4-FFF2-40B4-BE49-F238E27FC236}">
                <a16:creationId xmlns:a16="http://schemas.microsoft.com/office/drawing/2014/main" id="{3C62A0CC-7E9E-0C43-8FB8-E051D3900AD1}"/>
              </a:ext>
            </a:extLst>
          </p:cNvPr>
          <p:cNvSpPr>
            <a:spLocks noGrp="1"/>
          </p:cNvSpPr>
          <p:nvPr>
            <p:ph idx="1"/>
          </p:nvPr>
        </p:nvSpPr>
        <p:spPr>
          <a:xfrm>
            <a:off x="677333" y="1285104"/>
            <a:ext cx="9047435" cy="4963296"/>
          </a:xfrm>
        </p:spPr>
        <p:txBody>
          <a:bodyPr>
            <a:noAutofit/>
          </a:bodyPr>
          <a:lstStyle/>
          <a:p>
            <a:pPr marL="0" indent="0" algn="just">
              <a:lnSpc>
                <a:spcPct val="120000"/>
              </a:lnSpc>
              <a:spcBef>
                <a:spcPts val="0"/>
              </a:spcBef>
              <a:buNone/>
            </a:pPr>
            <a:r>
              <a:rPr lang="hu-HU" sz="2000" dirty="0"/>
              <a:t>Az adatkezelőre vagy adatfeldolgozóra alkalmazandó uniós vagy tagállami jog jogalkotási intézkedésekkel korlátozhatja a jogok és kötelezettségek hatályát, ha a korlátozás tiszteletben tartja az alapvető jogok és szabadságok lényeges tartalmát, valamint az alábbiak védelméhez szükséges és arányos intézkedés egy demokratikus társadalomban:</a:t>
            </a:r>
          </a:p>
          <a:p>
            <a:pPr lvl="1" algn="just">
              <a:lnSpc>
                <a:spcPct val="120000"/>
              </a:lnSpc>
              <a:spcBef>
                <a:spcPts val="0"/>
              </a:spcBef>
            </a:pPr>
            <a:r>
              <a:rPr lang="hu-HU" sz="2000" b="1" dirty="0"/>
              <a:t>nemzetbiztonság;</a:t>
            </a:r>
          </a:p>
          <a:p>
            <a:pPr lvl="1" algn="just">
              <a:lnSpc>
                <a:spcPct val="120000"/>
              </a:lnSpc>
              <a:spcBef>
                <a:spcPts val="0"/>
              </a:spcBef>
            </a:pPr>
            <a:r>
              <a:rPr lang="hu-HU" sz="2000" b="1" dirty="0"/>
              <a:t>honvédelem;</a:t>
            </a:r>
          </a:p>
          <a:p>
            <a:pPr lvl="1" algn="just">
              <a:lnSpc>
                <a:spcPct val="120000"/>
              </a:lnSpc>
              <a:spcBef>
                <a:spcPts val="0"/>
              </a:spcBef>
            </a:pPr>
            <a:r>
              <a:rPr lang="hu-HU" sz="2000" b="1" dirty="0"/>
              <a:t>közbiztonság;</a:t>
            </a:r>
          </a:p>
          <a:p>
            <a:pPr lvl="1" algn="just">
              <a:lnSpc>
                <a:spcPct val="120000"/>
              </a:lnSpc>
              <a:spcBef>
                <a:spcPts val="0"/>
              </a:spcBef>
            </a:pPr>
            <a:r>
              <a:rPr lang="hu-HU" sz="2000" dirty="0"/>
              <a:t>bűncselekmények </a:t>
            </a:r>
            <a:r>
              <a:rPr lang="hu-HU" sz="2000" b="1" dirty="0"/>
              <a:t>megelőzése, nyomozása, felderítése vagy a vádeljárás lefolytatása</a:t>
            </a:r>
            <a:r>
              <a:rPr lang="hu-HU" sz="2000" dirty="0"/>
              <a:t>, illetve büntetőjogi szankciók végrehajtása, beleértve a közbiztonságot fenyegető veszélyekkel szembeni védelmet és e veszélyek megelőzését;</a:t>
            </a:r>
          </a:p>
        </p:txBody>
      </p:sp>
      <p:sp>
        <p:nvSpPr>
          <p:cNvPr id="4" name="Ellipszis 3">
            <a:extLst>
              <a:ext uri="{FF2B5EF4-FFF2-40B4-BE49-F238E27FC236}">
                <a16:creationId xmlns:a16="http://schemas.microsoft.com/office/drawing/2014/main" id="{AE23CF8C-3111-47AA-9977-203C4CD23C21}"/>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8527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1F20-A2D1-314D-A4AA-6E4F672DE7B7}"/>
              </a:ext>
            </a:extLst>
          </p:cNvPr>
          <p:cNvSpPr>
            <a:spLocks noGrp="1"/>
          </p:cNvSpPr>
          <p:nvPr>
            <p:ph type="title"/>
          </p:nvPr>
        </p:nvSpPr>
        <p:spPr/>
        <p:txBody>
          <a:bodyPr/>
          <a:lstStyle/>
          <a:p>
            <a:r>
              <a:rPr lang="hu-HU" dirty="0"/>
              <a:t>Korlátozások (2)</a:t>
            </a:r>
          </a:p>
        </p:txBody>
      </p:sp>
      <p:sp>
        <p:nvSpPr>
          <p:cNvPr id="3" name="Content Placeholder 2">
            <a:extLst>
              <a:ext uri="{FF2B5EF4-FFF2-40B4-BE49-F238E27FC236}">
                <a16:creationId xmlns:a16="http://schemas.microsoft.com/office/drawing/2014/main" id="{3C62A0CC-7E9E-0C43-8FB8-E051D3900AD1}"/>
              </a:ext>
            </a:extLst>
          </p:cNvPr>
          <p:cNvSpPr>
            <a:spLocks noGrp="1"/>
          </p:cNvSpPr>
          <p:nvPr>
            <p:ph idx="1"/>
          </p:nvPr>
        </p:nvSpPr>
        <p:spPr>
          <a:xfrm>
            <a:off x="677333" y="1285104"/>
            <a:ext cx="9628202" cy="4963296"/>
          </a:xfrm>
        </p:spPr>
        <p:txBody>
          <a:bodyPr>
            <a:noAutofit/>
          </a:bodyPr>
          <a:lstStyle/>
          <a:p>
            <a:pPr lvl="1" algn="just">
              <a:lnSpc>
                <a:spcPct val="120000"/>
              </a:lnSpc>
              <a:spcBef>
                <a:spcPts val="0"/>
              </a:spcBef>
            </a:pPr>
            <a:r>
              <a:rPr lang="hu-HU" sz="1800" dirty="0"/>
              <a:t>az Unió vagy valamely tagállam egyéb fontos, általános </a:t>
            </a:r>
            <a:r>
              <a:rPr lang="hu-HU" sz="1800" b="1" dirty="0"/>
              <a:t>közérdekű célkitűzései</a:t>
            </a:r>
            <a:r>
              <a:rPr lang="hu-HU" sz="1800" dirty="0"/>
              <a:t>, különösen az Unió vagy valamely tagállam fontos gazdasági vagy pénzügyi érdeke, beleértve a monetáris, a költségvetési és az adózási kérdéseket, a népegészségügyet és a szociális biztonságot;</a:t>
            </a:r>
          </a:p>
          <a:p>
            <a:pPr lvl="1" algn="just">
              <a:lnSpc>
                <a:spcPct val="120000"/>
              </a:lnSpc>
              <a:spcBef>
                <a:spcPts val="0"/>
              </a:spcBef>
            </a:pPr>
            <a:r>
              <a:rPr lang="hu-HU" sz="1800" dirty="0"/>
              <a:t>a </a:t>
            </a:r>
            <a:r>
              <a:rPr lang="hu-HU" sz="1800" b="1" dirty="0"/>
              <a:t>bírói függetlenség </a:t>
            </a:r>
            <a:r>
              <a:rPr lang="hu-HU" sz="1800" dirty="0"/>
              <a:t>és a bírósági eljárások védelme;</a:t>
            </a:r>
          </a:p>
          <a:p>
            <a:pPr lvl="1" algn="just">
              <a:lnSpc>
                <a:spcPct val="120000"/>
              </a:lnSpc>
              <a:spcBef>
                <a:spcPts val="0"/>
              </a:spcBef>
            </a:pPr>
            <a:r>
              <a:rPr lang="hu-HU" sz="1800" dirty="0"/>
              <a:t>a szabályozott foglalkozások esetében </a:t>
            </a:r>
            <a:r>
              <a:rPr lang="hu-HU" sz="1800" b="1" dirty="0"/>
              <a:t>az etikai vétségek megelőzése, kivizsgálása, felderítés</a:t>
            </a:r>
            <a:r>
              <a:rPr lang="hu-HU" sz="1800" dirty="0"/>
              <a:t>e és az ezekkel kapcsolatos eljárások lefolytatása;</a:t>
            </a:r>
          </a:p>
          <a:p>
            <a:pPr lvl="1" algn="just">
              <a:lnSpc>
                <a:spcPct val="120000"/>
              </a:lnSpc>
              <a:spcBef>
                <a:spcPts val="0"/>
              </a:spcBef>
            </a:pPr>
            <a:r>
              <a:rPr lang="hu-HU" sz="1800" dirty="0"/>
              <a:t>nemzetbiztonság, egyéb fontos közérdekű célkitűzés, valamint az etikai vétségek megelőzése, kivizsgálása, felderítése és az ezekkel kapcsolatos eljárások lefolytatása esetében – akár alkalmanként – a közhatalmi feladatok ellátásához kapcsolódó </a:t>
            </a:r>
            <a:r>
              <a:rPr lang="hu-HU" sz="1800" b="1" dirty="0"/>
              <a:t>ellenőrzési, vizsgálati vagy szabályozási tevékenység</a:t>
            </a:r>
            <a:r>
              <a:rPr lang="hu-HU" sz="1800" dirty="0"/>
              <a:t>;</a:t>
            </a:r>
          </a:p>
          <a:p>
            <a:pPr lvl="1" algn="just">
              <a:lnSpc>
                <a:spcPct val="120000"/>
              </a:lnSpc>
              <a:spcBef>
                <a:spcPts val="0"/>
              </a:spcBef>
            </a:pPr>
            <a:r>
              <a:rPr lang="hu-HU" sz="1800" dirty="0"/>
              <a:t> az </a:t>
            </a:r>
            <a:r>
              <a:rPr lang="hu-HU" sz="1800" b="1" dirty="0"/>
              <a:t>érintett védelme </a:t>
            </a:r>
            <a:r>
              <a:rPr lang="hu-HU" sz="1800" dirty="0"/>
              <a:t>vagy mások jogainak és szabadságainak védelme;</a:t>
            </a:r>
          </a:p>
          <a:p>
            <a:pPr lvl="1" algn="just">
              <a:lnSpc>
                <a:spcPct val="120000"/>
              </a:lnSpc>
              <a:spcBef>
                <a:spcPts val="0"/>
              </a:spcBef>
            </a:pPr>
            <a:r>
              <a:rPr lang="hu-HU" sz="1800" dirty="0"/>
              <a:t>polgári jogi </a:t>
            </a:r>
            <a:r>
              <a:rPr lang="hu-HU" sz="1800" b="1" dirty="0"/>
              <a:t>követelések érvényesítése.</a:t>
            </a:r>
            <a:endParaRPr lang="hu-HU" sz="1800" dirty="0"/>
          </a:p>
        </p:txBody>
      </p:sp>
      <p:sp>
        <p:nvSpPr>
          <p:cNvPr id="4" name="Ellipszis 3">
            <a:extLst>
              <a:ext uri="{FF2B5EF4-FFF2-40B4-BE49-F238E27FC236}">
                <a16:creationId xmlns:a16="http://schemas.microsoft.com/office/drawing/2014/main" id="{AE23CF8C-3111-47AA-9977-203C4CD23C21}"/>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05974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4188D14-6652-4EF0-9AE3-6EB1A3FE51FE}"/>
              </a:ext>
            </a:extLst>
          </p:cNvPr>
          <p:cNvSpPr>
            <a:spLocks noGrp="1"/>
          </p:cNvSpPr>
          <p:nvPr>
            <p:ph type="title"/>
          </p:nvPr>
        </p:nvSpPr>
        <p:spPr>
          <a:xfrm>
            <a:off x="862685" y="2768600"/>
            <a:ext cx="8596668" cy="1320800"/>
          </a:xfrm>
        </p:spPr>
        <p:txBody>
          <a:bodyPr>
            <a:normAutofit/>
          </a:bodyPr>
          <a:lstStyle/>
          <a:p>
            <a:pPr algn="ctr"/>
            <a:r>
              <a:rPr lang="hu-HU" sz="4400" dirty="0"/>
              <a:t>Kérdések?</a:t>
            </a:r>
          </a:p>
        </p:txBody>
      </p:sp>
      <p:sp>
        <p:nvSpPr>
          <p:cNvPr id="4" name="Ellipszis 3">
            <a:extLst>
              <a:ext uri="{FF2B5EF4-FFF2-40B4-BE49-F238E27FC236}">
                <a16:creationId xmlns:a16="http://schemas.microsoft.com/office/drawing/2014/main" id="{2099E05A-0DE5-4AED-8EAF-597128A00FB1}"/>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4853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44ED-004B-8948-8446-BE84A9E7A4BF}"/>
              </a:ext>
            </a:extLst>
          </p:cNvPr>
          <p:cNvSpPr>
            <a:spLocks noGrp="1"/>
          </p:cNvSpPr>
          <p:nvPr>
            <p:ph type="title"/>
          </p:nvPr>
        </p:nvSpPr>
        <p:spPr/>
        <p:txBody>
          <a:bodyPr/>
          <a:lstStyle/>
          <a:p>
            <a:r>
              <a:rPr lang="hu-HU" dirty="0"/>
              <a:t>Tartalomjegyzék</a:t>
            </a:r>
          </a:p>
        </p:txBody>
      </p:sp>
      <p:sp>
        <p:nvSpPr>
          <p:cNvPr id="3" name="Content Placeholder 2">
            <a:extLst>
              <a:ext uri="{FF2B5EF4-FFF2-40B4-BE49-F238E27FC236}">
                <a16:creationId xmlns:a16="http://schemas.microsoft.com/office/drawing/2014/main" id="{FC317343-7D3B-F248-88BC-3779F4FB8FCB}"/>
              </a:ext>
            </a:extLst>
          </p:cNvPr>
          <p:cNvSpPr>
            <a:spLocks noGrp="1"/>
          </p:cNvSpPr>
          <p:nvPr>
            <p:ph idx="1"/>
          </p:nvPr>
        </p:nvSpPr>
        <p:spPr/>
        <p:txBody>
          <a:bodyPr>
            <a:normAutofit fontScale="92500" lnSpcReduction="20000"/>
          </a:bodyPr>
          <a:lstStyle/>
          <a:p>
            <a:pPr marL="514350" indent="-514350">
              <a:buFont typeface="+mj-lt"/>
              <a:buAutoNum type="arabicPeriod"/>
            </a:pPr>
            <a:r>
              <a:rPr lang="hu-HU" dirty="0">
                <a:solidFill>
                  <a:srgbClr val="00B050"/>
                </a:solidFill>
              </a:rPr>
              <a:t>Az adatkezelés előtt rendelkezésre bocsátandó információk</a:t>
            </a:r>
          </a:p>
          <a:p>
            <a:pPr marL="971550" lvl="1" indent="-514350">
              <a:buFont typeface="+mj-lt"/>
              <a:buAutoNum type="alphaLcParenR"/>
            </a:pPr>
            <a:r>
              <a:rPr lang="hu-HU" dirty="0">
                <a:solidFill>
                  <a:srgbClr val="00B050"/>
                </a:solidFill>
              </a:rPr>
              <a:t>A személyes adatokat az érintettől gyűjtik</a:t>
            </a:r>
          </a:p>
          <a:p>
            <a:pPr marL="971550" lvl="1" indent="-514350">
              <a:buFont typeface="+mj-lt"/>
              <a:buAutoNum type="alphaLcParenR"/>
            </a:pPr>
            <a:r>
              <a:rPr lang="hu-HU" dirty="0">
                <a:solidFill>
                  <a:srgbClr val="00B050"/>
                </a:solidFill>
              </a:rPr>
              <a:t>A személyes adatokat nem az érintettől szerezték meg</a:t>
            </a:r>
          </a:p>
          <a:p>
            <a:pPr marL="514350" indent="-514350">
              <a:buFont typeface="+mj-lt"/>
              <a:buAutoNum type="arabicPeriod"/>
            </a:pPr>
            <a:r>
              <a:rPr lang="hu-HU" dirty="0">
                <a:solidFill>
                  <a:srgbClr val="00B050"/>
                </a:solidFill>
              </a:rPr>
              <a:t>Az érintett jogai</a:t>
            </a:r>
          </a:p>
          <a:p>
            <a:pPr marL="914400" lvl="1" indent="-457200">
              <a:buFont typeface="+mj-lt"/>
              <a:buAutoNum type="alphaLcParenR"/>
            </a:pPr>
            <a:r>
              <a:rPr lang="hu-HU" dirty="0">
                <a:solidFill>
                  <a:srgbClr val="00B050"/>
                </a:solidFill>
              </a:rPr>
              <a:t>Az érintett hozzáférési joga</a:t>
            </a:r>
          </a:p>
          <a:p>
            <a:pPr marL="914400" lvl="1" indent="-457200">
              <a:buFont typeface="+mj-lt"/>
              <a:buAutoNum type="alphaLcParenR"/>
            </a:pPr>
            <a:r>
              <a:rPr lang="hu-HU" dirty="0">
                <a:solidFill>
                  <a:srgbClr val="00B050"/>
                </a:solidFill>
              </a:rPr>
              <a:t>A helyesbítéshez való jog</a:t>
            </a:r>
          </a:p>
          <a:p>
            <a:pPr marL="914400" lvl="1" indent="-457200">
              <a:buFont typeface="+mj-lt"/>
              <a:buAutoNum type="alphaLcParenR"/>
            </a:pPr>
            <a:r>
              <a:rPr lang="hu-HU" dirty="0">
                <a:solidFill>
                  <a:srgbClr val="00B050"/>
                </a:solidFill>
              </a:rPr>
              <a:t>A törléshez való jog („az elfeledtetéshez való jog”)</a:t>
            </a:r>
          </a:p>
          <a:p>
            <a:pPr marL="914400" lvl="1" indent="-457200">
              <a:buFont typeface="+mj-lt"/>
              <a:buAutoNum type="alphaLcParenR"/>
            </a:pPr>
            <a:r>
              <a:rPr lang="hu-HU" dirty="0">
                <a:solidFill>
                  <a:srgbClr val="00B050"/>
                </a:solidFill>
              </a:rPr>
              <a:t>Az adatkezelés korlátozásához való jog</a:t>
            </a:r>
          </a:p>
          <a:p>
            <a:pPr marL="914400" lvl="1" indent="-457200">
              <a:buFont typeface="+mj-lt"/>
              <a:buAutoNum type="alphaLcParenR"/>
            </a:pPr>
            <a:r>
              <a:rPr lang="hu-HU" dirty="0">
                <a:solidFill>
                  <a:srgbClr val="00B050"/>
                </a:solidFill>
              </a:rPr>
              <a:t>Az adathordozhatósághoz való jog</a:t>
            </a:r>
          </a:p>
          <a:p>
            <a:pPr marL="914400" lvl="1" indent="-457200">
              <a:buFont typeface="+mj-lt"/>
              <a:buAutoNum type="alphaLcParenR"/>
            </a:pPr>
            <a:r>
              <a:rPr lang="hu-HU" dirty="0">
                <a:solidFill>
                  <a:srgbClr val="00B050"/>
                </a:solidFill>
              </a:rPr>
              <a:t>A tiltakozáshoz való jog</a:t>
            </a:r>
          </a:p>
          <a:p>
            <a:pPr marL="514350" indent="-514350">
              <a:buFont typeface="+mj-lt"/>
              <a:buAutoNum type="arabicPeriod"/>
            </a:pPr>
            <a:r>
              <a:rPr lang="hu-HU" dirty="0">
                <a:solidFill>
                  <a:srgbClr val="00B050"/>
                </a:solidFill>
              </a:rPr>
              <a:t>Az érintett jogainak gyakorlása</a:t>
            </a:r>
          </a:p>
          <a:p>
            <a:pPr marL="514350" indent="-514350">
              <a:buFont typeface="+mj-lt"/>
              <a:buAutoNum type="arabicPeriod"/>
            </a:pPr>
            <a:r>
              <a:rPr lang="hu-HU" dirty="0">
                <a:solidFill>
                  <a:srgbClr val="FF0000"/>
                </a:solidFill>
              </a:rPr>
              <a:t>Jogorvoslati lehetőségek</a:t>
            </a:r>
          </a:p>
        </p:txBody>
      </p:sp>
      <p:sp>
        <p:nvSpPr>
          <p:cNvPr id="4" name="Ellipszis 3">
            <a:extLst>
              <a:ext uri="{FF2B5EF4-FFF2-40B4-BE49-F238E27FC236}">
                <a16:creationId xmlns:a16="http://schemas.microsoft.com/office/drawing/2014/main" id="{FCFE5B54-7147-4486-905A-F6E05CBF2639}"/>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1559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0D6E41-2684-4B78-A936-57B82EC03222}"/>
              </a:ext>
            </a:extLst>
          </p:cNvPr>
          <p:cNvSpPr>
            <a:spLocks noGrp="1"/>
          </p:cNvSpPr>
          <p:nvPr>
            <p:ph type="title" idx="4294967295"/>
          </p:nvPr>
        </p:nvSpPr>
        <p:spPr>
          <a:xfrm>
            <a:off x="506627" y="2768600"/>
            <a:ext cx="8596313" cy="1320800"/>
          </a:xfrm>
        </p:spPr>
        <p:txBody>
          <a:bodyPr>
            <a:normAutofit/>
          </a:bodyPr>
          <a:lstStyle/>
          <a:p>
            <a:pPr algn="ctr"/>
            <a:r>
              <a:rPr lang="hu-HU" sz="5400" dirty="0"/>
              <a:t>4. Jogorvoslati lehetőségek</a:t>
            </a:r>
          </a:p>
        </p:txBody>
      </p:sp>
      <p:sp>
        <p:nvSpPr>
          <p:cNvPr id="4" name="Ellipszis 3">
            <a:extLst>
              <a:ext uri="{FF2B5EF4-FFF2-40B4-BE49-F238E27FC236}">
                <a16:creationId xmlns:a16="http://schemas.microsoft.com/office/drawing/2014/main" id="{9FBF0392-DC82-4F85-A3F2-F20161A3052B}"/>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9405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E1E101D-6E60-4C7F-9828-7A6305C64B81}"/>
              </a:ext>
            </a:extLst>
          </p:cNvPr>
          <p:cNvSpPr>
            <a:spLocks noGrp="1"/>
          </p:cNvSpPr>
          <p:nvPr>
            <p:ph type="title"/>
          </p:nvPr>
        </p:nvSpPr>
        <p:spPr>
          <a:xfrm>
            <a:off x="677334" y="609600"/>
            <a:ext cx="8596668" cy="762000"/>
          </a:xfrm>
        </p:spPr>
        <p:txBody>
          <a:bodyPr/>
          <a:lstStyle/>
          <a:p>
            <a:r>
              <a:rPr lang="hu-HU" dirty="0"/>
              <a:t>Az érintettek képviselete</a:t>
            </a:r>
          </a:p>
        </p:txBody>
      </p:sp>
      <p:sp>
        <p:nvSpPr>
          <p:cNvPr id="3" name="Tartalom helye 2">
            <a:extLst>
              <a:ext uri="{FF2B5EF4-FFF2-40B4-BE49-F238E27FC236}">
                <a16:creationId xmlns:a16="http://schemas.microsoft.com/office/drawing/2014/main" id="{F784CF49-2EA2-431D-B1F9-10F7C6473A54}"/>
              </a:ext>
            </a:extLst>
          </p:cNvPr>
          <p:cNvSpPr>
            <a:spLocks noGrp="1"/>
          </p:cNvSpPr>
          <p:nvPr>
            <p:ph idx="1"/>
          </p:nvPr>
        </p:nvSpPr>
        <p:spPr>
          <a:xfrm>
            <a:off x="677333" y="1519881"/>
            <a:ext cx="8948581" cy="4521481"/>
          </a:xfrm>
        </p:spPr>
        <p:txBody>
          <a:bodyPr>
            <a:noAutofit/>
          </a:bodyPr>
          <a:lstStyle/>
          <a:p>
            <a:pPr marL="0" indent="0" algn="just">
              <a:spcBef>
                <a:spcPts val="0"/>
              </a:spcBef>
              <a:spcAft>
                <a:spcPts val="1000"/>
              </a:spcAft>
              <a:buNone/>
            </a:pPr>
            <a:r>
              <a:rPr lang="hu-HU" sz="1700" dirty="0"/>
              <a:t>Az érintett jogosult megbízni:</a:t>
            </a:r>
          </a:p>
          <a:p>
            <a:pPr lvl="1" algn="just">
              <a:spcBef>
                <a:spcPts val="0"/>
              </a:spcBef>
              <a:spcAft>
                <a:spcPts val="600"/>
              </a:spcAft>
            </a:pPr>
            <a:r>
              <a:rPr lang="hu-HU" sz="1700" dirty="0"/>
              <a:t>nonprofit jellegű szervet,</a:t>
            </a:r>
          </a:p>
          <a:p>
            <a:pPr lvl="1" algn="just">
              <a:spcBef>
                <a:spcPts val="0"/>
              </a:spcBef>
              <a:spcAft>
                <a:spcPts val="600"/>
              </a:spcAft>
            </a:pPr>
            <a:r>
              <a:rPr lang="hu-HU" sz="1700" dirty="0"/>
              <a:t>szervezetet,</a:t>
            </a:r>
          </a:p>
          <a:p>
            <a:pPr lvl="1" algn="just">
              <a:spcBef>
                <a:spcPts val="0"/>
              </a:spcBef>
              <a:spcAft>
                <a:spcPts val="1000"/>
              </a:spcAft>
            </a:pPr>
            <a:r>
              <a:rPr lang="hu-HU" sz="1700" dirty="0"/>
              <a:t>egyesületet, hogy a nevében panaszt nyújtson be.</a:t>
            </a:r>
          </a:p>
          <a:p>
            <a:pPr marL="0" indent="0" algn="just">
              <a:spcBef>
                <a:spcPts val="0"/>
              </a:spcBef>
              <a:spcAft>
                <a:spcPts val="1000"/>
              </a:spcAft>
              <a:buNone/>
            </a:pPr>
            <a:r>
              <a:rPr lang="hu-HU" sz="1700" dirty="0"/>
              <a:t>A megbízott szervezetnek az alábbiaknak kell megfelelnie:</a:t>
            </a:r>
          </a:p>
          <a:p>
            <a:pPr lvl="1" algn="just">
              <a:spcBef>
                <a:spcPts val="0"/>
              </a:spcBef>
              <a:spcAft>
                <a:spcPts val="600"/>
              </a:spcAft>
            </a:pPr>
            <a:r>
              <a:rPr lang="hu-HU" sz="1700" dirty="0"/>
              <a:t>valamely tagállam jogának megfelelően hoztak létre,</a:t>
            </a:r>
          </a:p>
          <a:p>
            <a:pPr lvl="1" algn="just">
              <a:spcBef>
                <a:spcPts val="0"/>
              </a:spcBef>
              <a:spcAft>
                <a:spcPts val="600"/>
              </a:spcAft>
            </a:pPr>
            <a:r>
              <a:rPr lang="hu-HU" sz="1700" dirty="0"/>
              <a:t>az alapszabályában rögzített céljai a közérdeket szolgálják,</a:t>
            </a:r>
          </a:p>
          <a:p>
            <a:pPr lvl="1" algn="just">
              <a:spcBef>
                <a:spcPts val="0"/>
              </a:spcBef>
              <a:spcAft>
                <a:spcPts val="600"/>
              </a:spcAft>
            </a:pPr>
            <a:r>
              <a:rPr lang="hu-HU" sz="1700" dirty="0"/>
              <a:t>az érintettek jogainak és szabadságainak a személyes adataik vonatkozásában biztosított védelme területén tevékenykedik</a:t>
            </a:r>
          </a:p>
          <a:p>
            <a:pPr lvl="1" algn="just">
              <a:spcBef>
                <a:spcPts val="0"/>
              </a:spcBef>
              <a:spcAft>
                <a:spcPts val="1000"/>
              </a:spcAft>
            </a:pPr>
            <a:r>
              <a:rPr lang="hu-HU" sz="1700" dirty="0"/>
              <a:t>A jogosultságoknak az érintett nevében való gyakorlása</a:t>
            </a:r>
          </a:p>
          <a:p>
            <a:pPr marL="0" indent="0" algn="just">
              <a:spcBef>
                <a:spcPts val="0"/>
              </a:spcBef>
              <a:spcAft>
                <a:spcPts val="1000"/>
              </a:spcAft>
              <a:buNone/>
            </a:pPr>
            <a:r>
              <a:rPr lang="hu-HU" sz="1700" dirty="0"/>
              <a:t>A tagállami jog rendelkezhet úgy, hogy ezen szervezetek az érintettől kapott megbízástól függetlenül a nevében gyakorolják a jogosultságait, és jogosultak lehetnek arra is, hogy a felügyeleti hatósághoz panaszt nyújtsanak be, ha az érintett jogait megsértették.</a:t>
            </a:r>
          </a:p>
        </p:txBody>
      </p:sp>
      <p:sp>
        <p:nvSpPr>
          <p:cNvPr id="4" name="Ellipszis 3">
            <a:extLst>
              <a:ext uri="{FF2B5EF4-FFF2-40B4-BE49-F238E27FC236}">
                <a16:creationId xmlns:a16="http://schemas.microsoft.com/office/drawing/2014/main" id="{8F611D3E-1573-4C53-BFF0-398637245424}"/>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096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33DB81-2F2F-48A8-83D9-7A33EB68E781}"/>
              </a:ext>
            </a:extLst>
          </p:cNvPr>
          <p:cNvSpPr>
            <a:spLocks noGrp="1"/>
          </p:cNvSpPr>
          <p:nvPr>
            <p:ph type="title"/>
          </p:nvPr>
        </p:nvSpPr>
        <p:spPr/>
        <p:txBody>
          <a:bodyPr>
            <a:normAutofit/>
          </a:bodyPr>
          <a:lstStyle/>
          <a:p>
            <a:r>
              <a:rPr lang="hu-HU" dirty="0"/>
              <a:t>A felügyeleti hatóságnál történő panasztételhez való jog</a:t>
            </a:r>
          </a:p>
        </p:txBody>
      </p:sp>
      <p:sp>
        <p:nvSpPr>
          <p:cNvPr id="3" name="Tartalom helye 2">
            <a:extLst>
              <a:ext uri="{FF2B5EF4-FFF2-40B4-BE49-F238E27FC236}">
                <a16:creationId xmlns:a16="http://schemas.microsoft.com/office/drawing/2014/main" id="{9E6FA326-EDDF-487D-935B-6DED27CCAE3B}"/>
              </a:ext>
            </a:extLst>
          </p:cNvPr>
          <p:cNvSpPr>
            <a:spLocks noGrp="1"/>
          </p:cNvSpPr>
          <p:nvPr>
            <p:ph idx="1"/>
          </p:nvPr>
        </p:nvSpPr>
        <p:spPr>
          <a:xfrm>
            <a:off x="677334" y="1930400"/>
            <a:ext cx="8701444" cy="4493741"/>
          </a:xfrm>
        </p:spPr>
        <p:txBody>
          <a:bodyPr>
            <a:noAutofit/>
          </a:bodyPr>
          <a:lstStyle/>
          <a:p>
            <a:pPr marL="0" indent="0" algn="just">
              <a:buNone/>
            </a:pPr>
            <a:r>
              <a:rPr lang="hu-HU" sz="2000" dirty="0"/>
              <a:t>Minden érintett jogosult arra, hogy panaszt tegyen egy felügyeleti hatóságnál: </a:t>
            </a:r>
          </a:p>
          <a:p>
            <a:pPr algn="just"/>
            <a:r>
              <a:rPr lang="hu-HU" sz="2000" dirty="0"/>
              <a:t>különösen a szokásos tartózkodási helye,</a:t>
            </a:r>
          </a:p>
          <a:p>
            <a:pPr algn="just"/>
            <a:r>
              <a:rPr lang="hu-HU" sz="2000" dirty="0"/>
              <a:t>a munkahelye,</a:t>
            </a:r>
          </a:p>
          <a:p>
            <a:pPr algn="just"/>
            <a:r>
              <a:rPr lang="hu-HU" sz="2000" dirty="0"/>
              <a:t>a feltételezett jogsértés helye szerinti tagállamban,</a:t>
            </a:r>
          </a:p>
          <a:p>
            <a:pPr algn="just"/>
            <a:r>
              <a:rPr lang="hu-HU" sz="2000" dirty="0"/>
              <a:t>ha az érintett megítélése szerint a rá vonatkozó személyes adatok kezelése megsérti a GDPR-t</a:t>
            </a:r>
          </a:p>
          <a:p>
            <a:pPr marL="0" indent="0" algn="just">
              <a:buNone/>
            </a:pPr>
            <a:r>
              <a:rPr lang="hu-HU" sz="2000" dirty="0"/>
              <a:t>Az a felügyeleti hatóság, amelyhez a panaszt benyújtották, köteles tájékoztatni az ügyfelet a panasszal kapcsolatos eljárási fejleményekről és annak eredményéről, ideértve azt is, hogy a 78. cikk alapján az ügyfél jogosult bírósági jogorvoslattal élni.</a:t>
            </a:r>
          </a:p>
        </p:txBody>
      </p:sp>
      <p:sp>
        <p:nvSpPr>
          <p:cNvPr id="4" name="Ellipszis 3">
            <a:extLst>
              <a:ext uri="{FF2B5EF4-FFF2-40B4-BE49-F238E27FC236}">
                <a16:creationId xmlns:a16="http://schemas.microsoft.com/office/drawing/2014/main" id="{7348CC52-0118-47F9-AD73-F8BA4D1C236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6554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4856F3E-3A64-431F-96CE-13DAA98FA813}"/>
              </a:ext>
            </a:extLst>
          </p:cNvPr>
          <p:cNvSpPr>
            <a:spLocks noGrp="1"/>
          </p:cNvSpPr>
          <p:nvPr>
            <p:ph type="title"/>
          </p:nvPr>
        </p:nvSpPr>
        <p:spPr/>
        <p:txBody>
          <a:bodyPr>
            <a:normAutofit fontScale="90000"/>
          </a:bodyPr>
          <a:lstStyle/>
          <a:p>
            <a:r>
              <a:rPr lang="hu-HU" dirty="0"/>
              <a:t>A felügyeleti hatósággal szembeni hatékony bírósági jogorvoslathoz való jog</a:t>
            </a:r>
          </a:p>
        </p:txBody>
      </p:sp>
      <p:sp>
        <p:nvSpPr>
          <p:cNvPr id="3" name="Tartalom helye 2">
            <a:extLst>
              <a:ext uri="{FF2B5EF4-FFF2-40B4-BE49-F238E27FC236}">
                <a16:creationId xmlns:a16="http://schemas.microsoft.com/office/drawing/2014/main" id="{60DF3D94-834F-44E7-89C4-5D2BBD7F2F4D}"/>
              </a:ext>
            </a:extLst>
          </p:cNvPr>
          <p:cNvSpPr>
            <a:spLocks noGrp="1"/>
          </p:cNvSpPr>
          <p:nvPr>
            <p:ph idx="1"/>
          </p:nvPr>
        </p:nvSpPr>
        <p:spPr>
          <a:xfrm>
            <a:off x="677334" y="1729946"/>
            <a:ext cx="8596668" cy="4518453"/>
          </a:xfrm>
        </p:spPr>
        <p:txBody>
          <a:bodyPr>
            <a:noAutofit/>
          </a:bodyPr>
          <a:lstStyle/>
          <a:p>
            <a:pPr marL="0" indent="0" algn="just">
              <a:buNone/>
            </a:pPr>
            <a:r>
              <a:rPr lang="hu-HU" sz="2200" dirty="0"/>
              <a:t>Minden érintett jogosult a hatékony bírósági jogorvoslatra, ha megítélése szerint a személyes adatainak e rendeletnek nem megfelelő kezelése következtében megsértették az e rendelet szerinti jogait.</a:t>
            </a:r>
          </a:p>
          <a:p>
            <a:pPr marL="0" indent="0" algn="just">
              <a:buNone/>
            </a:pPr>
            <a:r>
              <a:rPr lang="hu-HU" sz="2200" dirty="0"/>
              <a:t>Eljárás helye:</a:t>
            </a:r>
          </a:p>
          <a:p>
            <a:pPr lvl="1" algn="just"/>
            <a:r>
              <a:rPr lang="hu-HU" sz="2200" dirty="0"/>
              <a:t>az adatkezelő vagy az adatfeldolgozó tevékenységi helye szerinti tagállam</a:t>
            </a:r>
          </a:p>
          <a:p>
            <a:pPr lvl="1" algn="just"/>
            <a:r>
              <a:rPr lang="hu-HU" sz="2200" dirty="0"/>
              <a:t>az érintett szokásos tartózkodási helye szerinti tagállam</a:t>
            </a:r>
          </a:p>
          <a:p>
            <a:pPr lvl="1" algn="just"/>
            <a:r>
              <a:rPr lang="hu-HU" sz="2200" dirty="0"/>
              <a:t>kivéve, ha az adatkezelő vagy az adatfeldolgozó valamely tagállamnak a közhatalmi jogkörében eljáró közhatalmi szerve.</a:t>
            </a:r>
          </a:p>
        </p:txBody>
      </p:sp>
      <p:sp>
        <p:nvSpPr>
          <p:cNvPr id="4" name="Ellipszis 3">
            <a:extLst>
              <a:ext uri="{FF2B5EF4-FFF2-40B4-BE49-F238E27FC236}">
                <a16:creationId xmlns:a16="http://schemas.microsoft.com/office/drawing/2014/main" id="{4E57B292-5428-4A61-9C1C-D0E130BCD54D}"/>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7627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E64A87-8A08-41D2-A63E-EA699C041811}"/>
              </a:ext>
            </a:extLst>
          </p:cNvPr>
          <p:cNvSpPr>
            <a:spLocks noGrp="1"/>
          </p:cNvSpPr>
          <p:nvPr>
            <p:ph type="title"/>
          </p:nvPr>
        </p:nvSpPr>
        <p:spPr>
          <a:xfrm>
            <a:off x="677334" y="609600"/>
            <a:ext cx="8596668" cy="737286"/>
          </a:xfrm>
        </p:spPr>
        <p:txBody>
          <a:bodyPr/>
          <a:lstStyle/>
          <a:p>
            <a:r>
              <a:rPr lang="hu-HU" dirty="0"/>
              <a:t>A kártérítéshez való jog </a:t>
            </a:r>
          </a:p>
        </p:txBody>
      </p:sp>
      <p:sp>
        <p:nvSpPr>
          <p:cNvPr id="3" name="Tartalom helye 2">
            <a:extLst>
              <a:ext uri="{FF2B5EF4-FFF2-40B4-BE49-F238E27FC236}">
                <a16:creationId xmlns:a16="http://schemas.microsoft.com/office/drawing/2014/main" id="{B6D4EE08-DCB3-4F78-B4AB-DB41A754FC81}"/>
              </a:ext>
            </a:extLst>
          </p:cNvPr>
          <p:cNvSpPr>
            <a:spLocks noGrp="1"/>
          </p:cNvSpPr>
          <p:nvPr>
            <p:ph idx="1"/>
          </p:nvPr>
        </p:nvSpPr>
        <p:spPr>
          <a:xfrm>
            <a:off x="677334" y="1346886"/>
            <a:ext cx="9084504" cy="4707923"/>
          </a:xfrm>
        </p:spPr>
        <p:txBody>
          <a:bodyPr>
            <a:noAutofit/>
          </a:bodyPr>
          <a:lstStyle/>
          <a:p>
            <a:pPr marL="0" indent="0" algn="just">
              <a:buNone/>
            </a:pPr>
            <a:r>
              <a:rPr lang="hu-HU" sz="1600" dirty="0"/>
              <a:t>„Minden olyan személy, aki e rendelet megsértésének eredményeként vagyoni vagy nem vagyoni kárt szenvedett, az elszenvedett kárért az adatkezelőtől vagy az adatfeldolgozótól kártérítésre jogosult.”</a:t>
            </a:r>
          </a:p>
          <a:p>
            <a:pPr algn="just"/>
            <a:r>
              <a:rPr lang="hu-HU" sz="1600" dirty="0"/>
              <a:t>Az adatkezelésben érintett valamennyi adatkezelő </a:t>
            </a:r>
            <a:r>
              <a:rPr lang="hu-HU" sz="1600" b="1" dirty="0"/>
              <a:t>felelősséggel tartozik </a:t>
            </a:r>
            <a:r>
              <a:rPr lang="hu-HU" sz="1600" dirty="0"/>
              <a:t>az okozott kárért,</a:t>
            </a:r>
          </a:p>
          <a:p>
            <a:pPr algn="just"/>
            <a:r>
              <a:rPr lang="hu-HU" sz="1600" dirty="0"/>
              <a:t>de az adatfeldolgozó csak abban az esetben tartozik felelősséggel az adatkezelés által okozott károkért:</a:t>
            </a:r>
          </a:p>
          <a:p>
            <a:pPr lvl="1" algn="just">
              <a:buFont typeface="Arial" panose="020B0604020202020204" pitchFamily="34" charset="0"/>
              <a:buChar char="•"/>
            </a:pPr>
            <a:r>
              <a:rPr lang="hu-HU" dirty="0"/>
              <a:t>ha nem tartotta be az e rendeletben meghatározott, kifejezetten az adatfeldolgozókat terhelő kötelezettségeket, vagy</a:t>
            </a:r>
          </a:p>
          <a:p>
            <a:pPr lvl="1" algn="just">
              <a:buFont typeface="Arial" panose="020B0604020202020204" pitchFamily="34" charset="0"/>
              <a:buChar char="•"/>
            </a:pPr>
            <a:r>
              <a:rPr lang="hu-HU" dirty="0"/>
              <a:t>ha az adatkezelő jogszerű utasításait figyelmen kívül hagyta vagy azokkal ellentétesen járt el.</a:t>
            </a:r>
          </a:p>
          <a:p>
            <a:pPr algn="just"/>
            <a:r>
              <a:rPr lang="hu-HU" sz="1600" dirty="0"/>
              <a:t>Minden egyes adatkezelő vagy adatfeldolgozó egyetemleges felelősséggel tartozik a teljes kárért az érintett tényleges kártérítésének biztosítása érdekében.</a:t>
            </a:r>
          </a:p>
          <a:p>
            <a:pPr algn="just"/>
            <a:r>
              <a:rPr lang="hu-HU" sz="1600" dirty="0"/>
              <a:t>Miután a teljes kártérítés megfizetésre került, az adatkezelő vagy adatfeldolgozó jogosult arra, hogy az ugyanazon adatkezelésben érintett többi adatkezelőtől vagy adatfeldolgozótól visszaigényelje a kártérítésnek azt a részét, amely megfelel a károkozásért viselt felelősségük mértékének.</a:t>
            </a:r>
          </a:p>
        </p:txBody>
      </p:sp>
      <p:sp>
        <p:nvSpPr>
          <p:cNvPr id="4" name="Ellipszis 3">
            <a:extLst>
              <a:ext uri="{FF2B5EF4-FFF2-40B4-BE49-F238E27FC236}">
                <a16:creationId xmlns:a16="http://schemas.microsoft.com/office/drawing/2014/main" id="{89FCE7BC-D0B3-4C3D-9033-23603AE872A6}"/>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860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016C6B70-D059-49B0-9AE9-A241DCAF8126}"/>
              </a:ext>
            </a:extLst>
          </p:cNvPr>
          <p:cNvSpPr>
            <a:spLocks noGrp="1"/>
          </p:cNvSpPr>
          <p:nvPr>
            <p:ph type="title"/>
          </p:nvPr>
        </p:nvSpPr>
        <p:spPr/>
        <p:txBody>
          <a:bodyPr/>
          <a:lstStyle/>
          <a:p>
            <a:endParaRPr lang="hu-HU" dirty="0"/>
          </a:p>
        </p:txBody>
      </p:sp>
      <p:sp>
        <p:nvSpPr>
          <p:cNvPr id="3" name="Content Placeholder 2">
            <a:extLst>
              <a:ext uri="{FF2B5EF4-FFF2-40B4-BE49-F238E27FC236}">
                <a16:creationId xmlns:a16="http://schemas.microsoft.com/office/drawing/2014/main" id="{DD3DF362-FCE4-F14A-BD68-83E80B750FBC}"/>
              </a:ext>
            </a:extLst>
          </p:cNvPr>
          <p:cNvSpPr>
            <a:spLocks noGrp="1"/>
          </p:cNvSpPr>
          <p:nvPr>
            <p:ph idx="1"/>
          </p:nvPr>
        </p:nvSpPr>
        <p:spPr>
          <a:xfrm>
            <a:off x="677334" y="1930401"/>
            <a:ext cx="8596668" cy="4110962"/>
          </a:xfrm>
        </p:spPr>
        <p:txBody>
          <a:bodyPr>
            <a:normAutofit/>
          </a:bodyPr>
          <a:lstStyle/>
          <a:p>
            <a:pPr marL="0" indent="0" algn="just">
              <a:buNone/>
            </a:pPr>
            <a:r>
              <a:rPr lang="hu-HU" sz="2400" dirty="0">
                <a:solidFill>
                  <a:schemeClr val="tx1"/>
                </a:solidFill>
              </a:rPr>
              <a:t>A diasor ismerteti az érintetteket a személyes adataik kezelése során megillető jogokat,  a szervezetek azon kötelezettségét, hogy tiszteletben tartsák az érintetti jogokat, valamint az érintetti jogok biztosításának jó gyakorlatait. A témakör elősegíti, hogy a résztvevők megismerjék, és képesek legyenek biztosítani az érintetti jogokat, továbbá hogy képesek legyenek olyan rendszerek és struktúrák kialakítására, ami biztosítja az érintetti jogok gyakorlását és minimalizálja az érintettek igazgatási és / vagy szerződéses végrehajtási intézkedéseknek kitettségét.  </a:t>
            </a:r>
            <a:endParaRPr lang="hu-HU" sz="2400" b="1" dirty="0">
              <a:solidFill>
                <a:schemeClr val="tx1"/>
              </a:solidFill>
            </a:endParaRPr>
          </a:p>
        </p:txBody>
      </p:sp>
      <p:sp>
        <p:nvSpPr>
          <p:cNvPr id="4" name="Ellipszis 3">
            <a:extLst>
              <a:ext uri="{FF2B5EF4-FFF2-40B4-BE49-F238E27FC236}">
                <a16:creationId xmlns:a16="http://schemas.microsoft.com/office/drawing/2014/main" id="{E0F022A3-24D0-425E-9463-5F92721AC31D}"/>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4097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18BC2D0-3794-40CB-BA59-9ED6CCD18460}"/>
              </a:ext>
            </a:extLst>
          </p:cNvPr>
          <p:cNvSpPr>
            <a:spLocks noGrp="1"/>
          </p:cNvSpPr>
          <p:nvPr>
            <p:ph type="title" idx="4294967295"/>
          </p:nvPr>
        </p:nvSpPr>
        <p:spPr>
          <a:xfrm>
            <a:off x="148281" y="2918618"/>
            <a:ext cx="8596313" cy="1020763"/>
          </a:xfrm>
        </p:spPr>
        <p:txBody>
          <a:bodyPr>
            <a:normAutofit/>
          </a:bodyPr>
          <a:lstStyle/>
          <a:p>
            <a:pPr algn="ctr"/>
            <a:r>
              <a:rPr lang="hu-HU" sz="4400" dirty="0"/>
              <a:t>Kérdések?</a:t>
            </a:r>
          </a:p>
        </p:txBody>
      </p:sp>
      <p:sp>
        <p:nvSpPr>
          <p:cNvPr id="4" name="Ellipszis 3">
            <a:extLst>
              <a:ext uri="{FF2B5EF4-FFF2-40B4-BE49-F238E27FC236}">
                <a16:creationId xmlns:a16="http://schemas.microsoft.com/office/drawing/2014/main" id="{AB9499BD-EB52-4189-AD1A-4E9A82D7F3E9}"/>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2180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4161-31CF-4DC6-AF25-E444EB2DF2D8}"/>
              </a:ext>
            </a:extLst>
          </p:cNvPr>
          <p:cNvSpPr>
            <a:spLocks noGrp="1"/>
          </p:cNvSpPr>
          <p:nvPr>
            <p:ph type="title"/>
          </p:nvPr>
        </p:nvSpPr>
        <p:spPr>
          <a:xfrm>
            <a:off x="838200" y="547007"/>
            <a:ext cx="10515600" cy="1325563"/>
          </a:xfrm>
        </p:spPr>
        <p:txBody>
          <a:bodyPr/>
          <a:lstStyle/>
          <a:p>
            <a:r>
              <a:rPr lang="hu-HU" dirty="0"/>
              <a:t>Értékelés és visszajelzés</a:t>
            </a:r>
          </a:p>
        </p:txBody>
      </p:sp>
      <p:sp>
        <p:nvSpPr>
          <p:cNvPr id="3" name="Content Placeholder 2">
            <a:extLst>
              <a:ext uri="{FF2B5EF4-FFF2-40B4-BE49-F238E27FC236}">
                <a16:creationId xmlns:a16="http://schemas.microsoft.com/office/drawing/2014/main" id="{C9BF6E27-AA9A-4D3C-9149-B20F7A62117D}"/>
              </a:ext>
            </a:extLst>
          </p:cNvPr>
          <p:cNvSpPr>
            <a:spLocks noGrp="1"/>
          </p:cNvSpPr>
          <p:nvPr>
            <p:ph idx="1"/>
          </p:nvPr>
        </p:nvSpPr>
        <p:spPr>
          <a:xfrm>
            <a:off x="968829" y="2110220"/>
            <a:ext cx="10515600" cy="1187738"/>
          </a:xfrm>
        </p:spPr>
        <p:txBody>
          <a:bodyPr/>
          <a:lstStyle/>
          <a:p>
            <a:r>
              <a:rPr lang="hu-HU" dirty="0"/>
              <a:t>értékelőlap</a:t>
            </a:r>
          </a:p>
          <a:p>
            <a:r>
              <a:rPr lang="hu-HU" dirty="0"/>
              <a:t>jelenléti ív</a:t>
            </a:r>
          </a:p>
          <a:p>
            <a:endParaRPr lang="hu-HU" dirty="0"/>
          </a:p>
        </p:txBody>
      </p:sp>
      <p:sp>
        <p:nvSpPr>
          <p:cNvPr id="4" name="Segnaposto numero diapositiva 3">
            <a:extLst>
              <a:ext uri="{FF2B5EF4-FFF2-40B4-BE49-F238E27FC236}">
                <a16:creationId xmlns:a16="http://schemas.microsoft.com/office/drawing/2014/main" id="{D3D79F3C-ACDD-A543-84A9-8EBEACAFDD74}"/>
              </a:ext>
            </a:extLst>
          </p:cNvPr>
          <p:cNvSpPr>
            <a:spLocks noGrp="1"/>
          </p:cNvSpPr>
          <p:nvPr>
            <p:ph type="sldNum" sz="quarter" idx="4"/>
          </p:nvPr>
        </p:nvSpPr>
        <p:spPr/>
        <p:txBody>
          <a:bodyPr/>
          <a:lstStyle/>
          <a:p>
            <a:fld id="{D57F1E4F-1CFF-5643-939E-02111984F565}" type="slidenum">
              <a:rPr lang="en-US" smtClean="0"/>
              <a:t>51</a:t>
            </a:fld>
            <a:endParaRPr lang="en-US" dirty="0"/>
          </a:p>
        </p:txBody>
      </p:sp>
      <p:sp>
        <p:nvSpPr>
          <p:cNvPr id="6" name="Ellipszis 5">
            <a:extLst>
              <a:ext uri="{FF2B5EF4-FFF2-40B4-BE49-F238E27FC236}">
                <a16:creationId xmlns:a16="http://schemas.microsoft.com/office/drawing/2014/main" id="{5C5869CB-A523-475F-9B82-6C6C8DB85BEC}"/>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1418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107894-4D21-3B46-A2EA-C935391DBD6C}"/>
              </a:ext>
            </a:extLst>
          </p:cNvPr>
          <p:cNvSpPr>
            <a:spLocks noGrp="1"/>
          </p:cNvSpPr>
          <p:nvPr>
            <p:ph type="title"/>
          </p:nvPr>
        </p:nvSpPr>
        <p:spPr>
          <a:xfrm>
            <a:off x="677334" y="609600"/>
            <a:ext cx="8596668" cy="888460"/>
          </a:xfrm>
        </p:spPr>
        <p:txBody>
          <a:bodyPr/>
          <a:lstStyle/>
          <a:p>
            <a:r>
              <a:rPr lang="hu-HU" b="1" noProof="0" dirty="0" err="1"/>
              <a:t>Credits</a:t>
            </a:r>
            <a:endParaRPr lang="hu-HU" b="1" noProof="0" dirty="0"/>
          </a:p>
        </p:txBody>
      </p:sp>
      <p:sp>
        <p:nvSpPr>
          <p:cNvPr id="3" name="Segnaposto contenuto 2">
            <a:extLst>
              <a:ext uri="{FF2B5EF4-FFF2-40B4-BE49-F238E27FC236}">
                <a16:creationId xmlns:a16="http://schemas.microsoft.com/office/drawing/2014/main" id="{B477F202-DBF6-5D40-9E2F-CF747E4CA124}"/>
              </a:ext>
            </a:extLst>
          </p:cNvPr>
          <p:cNvSpPr>
            <a:spLocks noGrp="1"/>
          </p:cNvSpPr>
          <p:nvPr>
            <p:ph idx="1"/>
          </p:nvPr>
        </p:nvSpPr>
        <p:spPr>
          <a:xfrm>
            <a:off x="677334" y="1498061"/>
            <a:ext cx="8982232" cy="4543302"/>
          </a:xfrm>
        </p:spPr>
        <p:txBody>
          <a:bodyPr>
            <a:normAutofit/>
          </a:bodyPr>
          <a:lstStyle/>
          <a:p>
            <a:pPr marL="0" indent="0" algn="just">
              <a:lnSpc>
                <a:spcPct val="100000"/>
              </a:lnSpc>
              <a:spcBef>
                <a:spcPts val="0"/>
              </a:spcBef>
              <a:buNone/>
            </a:pPr>
            <a:r>
              <a:rPr lang="hu-HU" noProof="0" dirty="0" err="1"/>
              <a:t>These</a:t>
            </a:r>
            <a:r>
              <a:rPr lang="hu-HU" noProof="0" dirty="0"/>
              <a:t> </a:t>
            </a:r>
            <a:r>
              <a:rPr lang="hu-HU" noProof="0" dirty="0" err="1"/>
              <a:t>training</a:t>
            </a:r>
            <a:r>
              <a:rPr lang="hu-HU" noProof="0" dirty="0"/>
              <a:t> </a:t>
            </a:r>
            <a:r>
              <a:rPr lang="hu-HU" noProof="0" dirty="0" err="1"/>
              <a:t>materials</a:t>
            </a:r>
            <a:r>
              <a:rPr lang="hu-HU" noProof="0" dirty="0"/>
              <a:t> </a:t>
            </a:r>
            <a:r>
              <a:rPr lang="hu-HU" noProof="0" dirty="0" err="1"/>
              <a:t>are</a:t>
            </a:r>
            <a:r>
              <a:rPr lang="hu-HU" noProof="0" dirty="0"/>
              <a:t> </a:t>
            </a:r>
            <a:r>
              <a:rPr lang="hu-HU" noProof="0" dirty="0" err="1"/>
              <a:t>based</a:t>
            </a:r>
            <a:r>
              <a:rPr lang="hu-HU" noProof="0" dirty="0"/>
              <a:t> </a:t>
            </a:r>
            <a:r>
              <a:rPr lang="hu-HU" noProof="0" dirty="0" err="1"/>
              <a:t>on</a:t>
            </a:r>
            <a:r>
              <a:rPr lang="hu-HU" noProof="0" dirty="0"/>
              <a:t> standard </a:t>
            </a:r>
            <a:r>
              <a:rPr lang="hu-HU" noProof="0" dirty="0" err="1"/>
              <a:t>training</a:t>
            </a:r>
            <a:r>
              <a:rPr lang="hu-HU" noProof="0" dirty="0"/>
              <a:t> </a:t>
            </a:r>
            <a:r>
              <a:rPr lang="hu-HU" noProof="0" dirty="0" err="1"/>
              <a:t>materials</a:t>
            </a:r>
            <a:r>
              <a:rPr lang="hu-HU" noProof="0" dirty="0"/>
              <a:t> </a:t>
            </a:r>
            <a:r>
              <a:rPr lang="hu-HU" noProof="0" dirty="0" err="1"/>
              <a:t>developed</a:t>
            </a:r>
            <a:r>
              <a:rPr lang="hu-HU" noProof="0" dirty="0"/>
              <a:t> in </a:t>
            </a:r>
            <a:r>
              <a:rPr lang="hu-HU" noProof="0" dirty="0" err="1"/>
              <a:t>the</a:t>
            </a:r>
            <a:r>
              <a:rPr lang="hu-HU" noProof="0" dirty="0"/>
              <a:t> context of </a:t>
            </a:r>
            <a:r>
              <a:rPr lang="hu-HU" noProof="0" dirty="0" err="1"/>
              <a:t>the</a:t>
            </a:r>
            <a:r>
              <a:rPr lang="hu-HU" noProof="0" dirty="0"/>
              <a:t> project “</a:t>
            </a:r>
            <a:r>
              <a:rPr lang="hu-HU" noProof="0" dirty="0" err="1"/>
              <a:t>Supporting</a:t>
            </a:r>
            <a:r>
              <a:rPr lang="hu-HU" noProof="0" dirty="0"/>
              <a:t> </a:t>
            </a:r>
            <a:r>
              <a:rPr lang="hu-HU" noProof="0" dirty="0" err="1"/>
              <a:t>Training</a:t>
            </a:r>
            <a:r>
              <a:rPr lang="hu-HU" noProof="0" dirty="0"/>
              <a:t> </a:t>
            </a:r>
            <a:r>
              <a:rPr lang="hu-HU" noProof="0" dirty="0" err="1"/>
              <a:t>Activities</a:t>
            </a:r>
            <a:r>
              <a:rPr lang="hu-HU" noProof="0" dirty="0"/>
              <a:t> </a:t>
            </a:r>
            <a:r>
              <a:rPr lang="hu-HU" noProof="0" dirty="0" err="1"/>
              <a:t>on</a:t>
            </a:r>
            <a:r>
              <a:rPr lang="hu-HU" noProof="0" dirty="0"/>
              <a:t> </a:t>
            </a:r>
            <a:r>
              <a:rPr lang="hu-HU" noProof="0" dirty="0" err="1"/>
              <a:t>the</a:t>
            </a:r>
            <a:r>
              <a:rPr lang="hu-HU" noProof="0" dirty="0"/>
              <a:t> Data </a:t>
            </a:r>
            <a:r>
              <a:rPr lang="hu-HU" noProof="0" dirty="0" err="1"/>
              <a:t>Protection</a:t>
            </a:r>
            <a:r>
              <a:rPr lang="hu-HU" noProof="0" dirty="0"/>
              <a:t> Reform” – STAR (</a:t>
            </a:r>
            <a:r>
              <a:rPr lang="hu-HU" noProof="0" dirty="0">
                <a:hlinkClick r:id="rId3"/>
              </a:rPr>
              <a:t>http://www.project-star.eu/</a:t>
            </a:r>
            <a:r>
              <a:rPr lang="hu-HU" noProof="0" dirty="0"/>
              <a:t>).</a:t>
            </a:r>
          </a:p>
          <a:p>
            <a:pPr marL="0" indent="0" algn="just">
              <a:lnSpc>
                <a:spcPct val="100000"/>
              </a:lnSpc>
              <a:spcBef>
                <a:spcPts val="0"/>
              </a:spcBef>
              <a:buNone/>
            </a:pPr>
            <a:endParaRPr lang="hu-HU" noProof="0" dirty="0"/>
          </a:p>
          <a:p>
            <a:pPr marL="0" indent="0" algn="just">
              <a:lnSpc>
                <a:spcPct val="100000"/>
              </a:lnSpc>
              <a:spcBef>
                <a:spcPts val="0"/>
              </a:spcBef>
              <a:buNone/>
            </a:pPr>
            <a:endParaRPr lang="hu-HU" noProof="0" dirty="0"/>
          </a:p>
          <a:p>
            <a:pPr marL="2149475" indent="0" algn="just">
              <a:lnSpc>
                <a:spcPct val="100000"/>
              </a:lnSpc>
              <a:spcBef>
                <a:spcPts val="0"/>
              </a:spcBef>
              <a:buNone/>
            </a:pPr>
            <a:r>
              <a:rPr lang="hu-HU" noProof="0" dirty="0" err="1"/>
              <a:t>This</a:t>
            </a:r>
            <a:r>
              <a:rPr lang="hu-HU" noProof="0" dirty="0"/>
              <a:t> project </a:t>
            </a:r>
            <a:r>
              <a:rPr lang="hu-HU" noProof="0" dirty="0" err="1"/>
              <a:t>as</a:t>
            </a:r>
            <a:r>
              <a:rPr lang="hu-HU" noProof="0" dirty="0"/>
              <a:t> </a:t>
            </a:r>
            <a:r>
              <a:rPr lang="hu-HU" noProof="0" dirty="0" err="1"/>
              <a:t>funded</a:t>
            </a:r>
            <a:r>
              <a:rPr lang="hu-HU" noProof="0" dirty="0"/>
              <a:t> </a:t>
            </a:r>
            <a:r>
              <a:rPr lang="hu-HU" noProof="0" dirty="0" err="1"/>
              <a:t>by</a:t>
            </a:r>
            <a:r>
              <a:rPr lang="hu-HU" noProof="0" dirty="0"/>
              <a:t> </a:t>
            </a:r>
            <a:r>
              <a:rPr lang="hu-HU" noProof="0" dirty="0" err="1"/>
              <a:t>the</a:t>
            </a:r>
            <a:r>
              <a:rPr lang="hu-HU" noProof="0" dirty="0"/>
              <a:t> European </a:t>
            </a:r>
            <a:r>
              <a:rPr lang="hu-HU" noProof="0" dirty="0" err="1"/>
              <a:t>Union’s</a:t>
            </a:r>
            <a:r>
              <a:rPr lang="hu-HU" noProof="0" dirty="0"/>
              <a:t> </a:t>
            </a:r>
            <a:r>
              <a:rPr lang="hu-HU" noProof="0" dirty="0" err="1"/>
              <a:t>Rights</a:t>
            </a:r>
            <a:r>
              <a:rPr lang="hu-HU" noProof="0" dirty="0"/>
              <a:t>, </a:t>
            </a:r>
            <a:r>
              <a:rPr lang="hu-HU" noProof="0" dirty="0" err="1"/>
              <a:t>Equality</a:t>
            </a:r>
            <a:r>
              <a:rPr lang="hu-HU" noProof="0" dirty="0"/>
              <a:t> and </a:t>
            </a:r>
            <a:r>
              <a:rPr lang="hu-HU" noProof="0" dirty="0" err="1"/>
              <a:t>Citizenship</a:t>
            </a:r>
            <a:r>
              <a:rPr lang="hu-HU" noProof="0" dirty="0"/>
              <a:t> </a:t>
            </a:r>
            <a:r>
              <a:rPr lang="hu-HU" noProof="0" dirty="0" err="1"/>
              <a:t>Programme</a:t>
            </a:r>
            <a:r>
              <a:rPr lang="hu-HU" noProof="0" dirty="0"/>
              <a:t> (2014-2020) </a:t>
            </a:r>
            <a:r>
              <a:rPr lang="hu-HU" noProof="0" dirty="0" err="1"/>
              <a:t>under</a:t>
            </a:r>
            <a:r>
              <a:rPr lang="hu-HU" noProof="0" dirty="0"/>
              <a:t> Grant </a:t>
            </a:r>
            <a:r>
              <a:rPr lang="hu-HU" noProof="0" dirty="0" err="1"/>
              <a:t>Agreement</a:t>
            </a:r>
            <a:r>
              <a:rPr lang="hu-HU" noProof="0" dirty="0"/>
              <a:t> No 769138.</a:t>
            </a:r>
          </a:p>
          <a:p>
            <a:pPr marL="2006600" indent="0" algn="just">
              <a:lnSpc>
                <a:spcPct val="100000"/>
              </a:lnSpc>
              <a:spcBef>
                <a:spcPts val="0"/>
              </a:spcBef>
              <a:buNone/>
            </a:pPr>
            <a:endParaRPr lang="hu-HU" noProof="0" dirty="0"/>
          </a:p>
          <a:p>
            <a:pPr marL="2151063" indent="0" algn="just">
              <a:lnSpc>
                <a:spcPct val="100000"/>
              </a:lnSpc>
              <a:spcBef>
                <a:spcPts val="0"/>
              </a:spcBef>
              <a:buNone/>
            </a:pPr>
            <a:r>
              <a:rPr lang="hu-HU" noProof="0" dirty="0"/>
              <a:t>The </a:t>
            </a:r>
            <a:r>
              <a:rPr lang="hu-HU" noProof="0" dirty="0" err="1"/>
              <a:t>default</a:t>
            </a:r>
            <a:r>
              <a:rPr lang="hu-HU" noProof="0" dirty="0"/>
              <a:t> version of </a:t>
            </a:r>
            <a:r>
              <a:rPr lang="hu-HU" noProof="0" dirty="0" err="1"/>
              <a:t>training</a:t>
            </a:r>
            <a:r>
              <a:rPr lang="hu-HU" noProof="0" dirty="0"/>
              <a:t> </a:t>
            </a:r>
            <a:r>
              <a:rPr lang="hu-HU" noProof="0" dirty="0" err="1"/>
              <a:t>materials</a:t>
            </a:r>
            <a:r>
              <a:rPr lang="hu-HU" noProof="0" dirty="0"/>
              <a:t> </a:t>
            </a:r>
            <a:r>
              <a:rPr lang="hu-HU" noProof="0" dirty="0" err="1"/>
              <a:t>are</a:t>
            </a:r>
            <a:r>
              <a:rPr lang="hu-HU" noProof="0" dirty="0"/>
              <a:t> </a:t>
            </a:r>
            <a:r>
              <a:rPr lang="hu-HU" noProof="0" dirty="0" err="1"/>
              <a:t>available</a:t>
            </a:r>
            <a:r>
              <a:rPr lang="hu-HU" noProof="0" dirty="0"/>
              <a:t> free-of-</a:t>
            </a:r>
            <a:r>
              <a:rPr lang="hu-HU" noProof="0" dirty="0" err="1"/>
              <a:t>charge</a:t>
            </a:r>
            <a:r>
              <a:rPr lang="hu-HU" noProof="0" dirty="0"/>
              <a:t> </a:t>
            </a:r>
            <a:r>
              <a:rPr lang="hu-HU" noProof="0" dirty="0" err="1"/>
              <a:t>on</a:t>
            </a:r>
            <a:r>
              <a:rPr lang="hu-HU" noProof="0" dirty="0"/>
              <a:t> </a:t>
            </a:r>
            <a:r>
              <a:rPr lang="hu-HU" noProof="0" dirty="0" err="1"/>
              <a:t>the</a:t>
            </a:r>
            <a:r>
              <a:rPr lang="hu-HU" noProof="0" dirty="0"/>
              <a:t> STAR project </a:t>
            </a:r>
            <a:r>
              <a:rPr lang="hu-HU" noProof="0" dirty="0" err="1"/>
              <a:t>website</a:t>
            </a:r>
            <a:r>
              <a:rPr lang="hu-HU" noProof="0" dirty="0"/>
              <a:t>.</a:t>
            </a:r>
          </a:p>
          <a:p>
            <a:pPr marL="19050" indent="0" algn="just">
              <a:lnSpc>
                <a:spcPct val="100000"/>
              </a:lnSpc>
              <a:spcBef>
                <a:spcPts val="0"/>
              </a:spcBef>
              <a:buNone/>
            </a:pPr>
            <a:endParaRPr lang="hu-HU" noProof="0" dirty="0"/>
          </a:p>
          <a:p>
            <a:pPr marL="19050" indent="0" algn="just">
              <a:lnSpc>
                <a:spcPct val="100000"/>
              </a:lnSpc>
              <a:spcBef>
                <a:spcPts val="0"/>
              </a:spcBef>
              <a:buNone/>
            </a:pPr>
            <a:r>
              <a:rPr lang="hu-HU" noProof="0" dirty="0"/>
              <a:t>The </a:t>
            </a:r>
            <a:r>
              <a:rPr lang="hu-HU" noProof="0" dirty="0" err="1"/>
              <a:t>content</a:t>
            </a:r>
            <a:r>
              <a:rPr lang="hu-HU" noProof="0" dirty="0"/>
              <a:t> of </a:t>
            </a:r>
            <a:r>
              <a:rPr lang="hu-HU" noProof="0" dirty="0" err="1"/>
              <a:t>this</a:t>
            </a:r>
            <a:r>
              <a:rPr lang="hu-HU" noProof="0" dirty="0"/>
              <a:t> project </a:t>
            </a:r>
            <a:r>
              <a:rPr lang="hu-HU" noProof="0" dirty="0" err="1"/>
              <a:t>represents</a:t>
            </a:r>
            <a:r>
              <a:rPr lang="hu-HU" noProof="0" dirty="0"/>
              <a:t> </a:t>
            </a:r>
            <a:r>
              <a:rPr lang="hu-HU" noProof="0" dirty="0" err="1"/>
              <a:t>the</a:t>
            </a:r>
            <a:r>
              <a:rPr lang="hu-HU" noProof="0" dirty="0"/>
              <a:t> </a:t>
            </a:r>
            <a:r>
              <a:rPr lang="hu-HU" noProof="0" dirty="0" err="1"/>
              <a:t>views</a:t>
            </a:r>
            <a:r>
              <a:rPr lang="hu-HU" noProof="0" dirty="0"/>
              <a:t> of </a:t>
            </a:r>
            <a:r>
              <a:rPr lang="hu-HU" noProof="0" dirty="0" err="1"/>
              <a:t>the</a:t>
            </a:r>
            <a:r>
              <a:rPr lang="hu-HU" noProof="0" dirty="0"/>
              <a:t> </a:t>
            </a:r>
            <a:r>
              <a:rPr lang="hu-HU" noProof="0" dirty="0" err="1"/>
              <a:t>authors</a:t>
            </a:r>
            <a:r>
              <a:rPr lang="hu-HU" noProof="0" dirty="0"/>
              <a:t> </a:t>
            </a:r>
            <a:r>
              <a:rPr lang="hu-HU" noProof="0" dirty="0" err="1"/>
              <a:t>only</a:t>
            </a:r>
            <a:r>
              <a:rPr lang="hu-HU" noProof="0" dirty="0"/>
              <a:t> and is </a:t>
            </a:r>
            <a:r>
              <a:rPr lang="hu-HU" noProof="0" dirty="0" err="1"/>
              <a:t>their</a:t>
            </a:r>
            <a:r>
              <a:rPr lang="hu-HU" noProof="0" dirty="0"/>
              <a:t> </a:t>
            </a:r>
            <a:r>
              <a:rPr lang="hu-HU" noProof="0" dirty="0" err="1"/>
              <a:t>sole</a:t>
            </a:r>
            <a:r>
              <a:rPr lang="hu-HU" noProof="0" dirty="0"/>
              <a:t> </a:t>
            </a:r>
            <a:r>
              <a:rPr lang="hu-HU" noProof="0" dirty="0" err="1"/>
              <a:t>responsibility</a:t>
            </a:r>
            <a:r>
              <a:rPr lang="hu-HU" noProof="0" dirty="0"/>
              <a:t>. The European </a:t>
            </a:r>
            <a:r>
              <a:rPr lang="hu-HU" noProof="0" dirty="0" err="1"/>
              <a:t>Commission</a:t>
            </a:r>
            <a:r>
              <a:rPr lang="hu-HU" noProof="0" dirty="0"/>
              <a:t> </a:t>
            </a:r>
            <a:r>
              <a:rPr lang="hu-HU" noProof="0" dirty="0" err="1"/>
              <a:t>does</a:t>
            </a:r>
            <a:r>
              <a:rPr lang="hu-HU" noProof="0" dirty="0"/>
              <a:t> </a:t>
            </a:r>
            <a:r>
              <a:rPr lang="hu-HU" noProof="0" dirty="0" err="1"/>
              <a:t>not</a:t>
            </a:r>
            <a:r>
              <a:rPr lang="hu-HU" noProof="0" dirty="0"/>
              <a:t> </a:t>
            </a:r>
            <a:r>
              <a:rPr lang="hu-HU" noProof="0" dirty="0" err="1"/>
              <a:t>accept</a:t>
            </a:r>
            <a:r>
              <a:rPr lang="hu-HU" noProof="0" dirty="0"/>
              <a:t> </a:t>
            </a:r>
            <a:r>
              <a:rPr lang="hu-HU" noProof="0" dirty="0" err="1"/>
              <a:t>any</a:t>
            </a:r>
            <a:r>
              <a:rPr lang="hu-HU" noProof="0" dirty="0"/>
              <a:t> </a:t>
            </a:r>
            <a:r>
              <a:rPr lang="hu-HU" noProof="0" dirty="0" err="1"/>
              <a:t>responsibility</a:t>
            </a:r>
            <a:r>
              <a:rPr lang="hu-HU" noProof="0" dirty="0"/>
              <a:t> </a:t>
            </a:r>
            <a:r>
              <a:rPr lang="hu-HU" noProof="0" dirty="0" err="1"/>
              <a:t>for</a:t>
            </a:r>
            <a:r>
              <a:rPr lang="hu-HU" noProof="0" dirty="0"/>
              <a:t> </a:t>
            </a:r>
            <a:r>
              <a:rPr lang="hu-HU" noProof="0" dirty="0" err="1"/>
              <a:t>use</a:t>
            </a:r>
            <a:r>
              <a:rPr lang="hu-HU" noProof="0" dirty="0"/>
              <a:t> </a:t>
            </a:r>
            <a:r>
              <a:rPr lang="hu-HU" noProof="0" dirty="0" err="1"/>
              <a:t>that</a:t>
            </a:r>
            <a:r>
              <a:rPr lang="hu-HU" noProof="0" dirty="0"/>
              <a:t> </a:t>
            </a:r>
            <a:r>
              <a:rPr lang="hu-HU" noProof="0" dirty="0" err="1"/>
              <a:t>may</a:t>
            </a:r>
            <a:r>
              <a:rPr lang="hu-HU" noProof="0" dirty="0"/>
              <a:t> be </a:t>
            </a:r>
            <a:r>
              <a:rPr lang="hu-HU" noProof="0" dirty="0" err="1"/>
              <a:t>made</a:t>
            </a:r>
            <a:r>
              <a:rPr lang="hu-HU" noProof="0" dirty="0"/>
              <a:t> of </a:t>
            </a:r>
            <a:r>
              <a:rPr lang="hu-HU" noProof="0" dirty="0" err="1"/>
              <a:t>the</a:t>
            </a:r>
            <a:r>
              <a:rPr lang="hu-HU" noProof="0" dirty="0"/>
              <a:t> </a:t>
            </a:r>
            <a:r>
              <a:rPr lang="hu-HU" noProof="0" dirty="0" err="1"/>
              <a:t>information</a:t>
            </a:r>
            <a:r>
              <a:rPr lang="hu-HU" noProof="0" dirty="0"/>
              <a:t> </a:t>
            </a:r>
            <a:r>
              <a:rPr lang="hu-HU" noProof="0" dirty="0" err="1"/>
              <a:t>it</a:t>
            </a:r>
            <a:r>
              <a:rPr lang="hu-HU" noProof="0" dirty="0"/>
              <a:t> </a:t>
            </a:r>
            <a:r>
              <a:rPr lang="hu-HU" noProof="0" dirty="0" err="1"/>
              <a:t>contains</a:t>
            </a:r>
            <a:r>
              <a:rPr lang="hu-HU" noProof="0" dirty="0"/>
              <a:t>.</a:t>
            </a:r>
          </a:p>
        </p:txBody>
      </p:sp>
      <p:sp>
        <p:nvSpPr>
          <p:cNvPr id="4" name="Segnaposto numero diapositiva 3">
            <a:extLst>
              <a:ext uri="{FF2B5EF4-FFF2-40B4-BE49-F238E27FC236}">
                <a16:creationId xmlns:a16="http://schemas.microsoft.com/office/drawing/2014/main" id="{464A7052-1EA7-AE49-BAC2-9041DE710AA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900" b="0" i="0" u="none" strike="noStrike" kern="1200" cap="none" spc="0" normalizeH="0" baseline="0" noProof="0" smtClean="0">
                <a:ln>
                  <a:noFill/>
                </a:ln>
                <a:solidFill>
                  <a:srgbClr val="4A66AC"/>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dirty="0">
              <a:ln>
                <a:noFill/>
              </a:ln>
              <a:solidFill>
                <a:srgbClr val="4A66AC"/>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A11D84FC-CBE8-E04C-B63B-A35D5ADE59C4}"/>
              </a:ext>
            </a:extLst>
          </p:cNvPr>
          <p:cNvPicPr>
            <a:picLocks noChangeAspect="1"/>
          </p:cNvPicPr>
          <p:nvPr/>
        </p:nvPicPr>
        <p:blipFill>
          <a:blip r:embed="rId4"/>
          <a:stretch>
            <a:fillRect/>
          </a:stretch>
        </p:blipFill>
        <p:spPr>
          <a:xfrm>
            <a:off x="677334" y="3161257"/>
            <a:ext cx="2101705" cy="1401731"/>
          </a:xfrm>
          <a:prstGeom prst="rect">
            <a:avLst/>
          </a:prstGeom>
        </p:spPr>
      </p:pic>
      <p:sp>
        <p:nvSpPr>
          <p:cNvPr id="7" name="Ellipszis 6">
            <a:extLst>
              <a:ext uri="{FF2B5EF4-FFF2-40B4-BE49-F238E27FC236}">
                <a16:creationId xmlns:a16="http://schemas.microsoft.com/office/drawing/2014/main" id="{9D6A219B-6B5B-4A04-8A29-9F572CA3CA44}"/>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4303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44ED-004B-8948-8446-BE84A9E7A4BF}"/>
              </a:ext>
            </a:extLst>
          </p:cNvPr>
          <p:cNvSpPr>
            <a:spLocks noGrp="1"/>
          </p:cNvSpPr>
          <p:nvPr>
            <p:ph type="title"/>
          </p:nvPr>
        </p:nvSpPr>
        <p:spPr>
          <a:xfrm>
            <a:off x="677334" y="609600"/>
            <a:ext cx="8596668" cy="873211"/>
          </a:xfrm>
        </p:spPr>
        <p:txBody>
          <a:bodyPr/>
          <a:lstStyle/>
          <a:p>
            <a:r>
              <a:rPr lang="hu-HU" dirty="0"/>
              <a:t>Tartalomjegyzék</a:t>
            </a:r>
          </a:p>
        </p:txBody>
      </p:sp>
      <p:sp>
        <p:nvSpPr>
          <p:cNvPr id="3" name="Content Placeholder 2">
            <a:extLst>
              <a:ext uri="{FF2B5EF4-FFF2-40B4-BE49-F238E27FC236}">
                <a16:creationId xmlns:a16="http://schemas.microsoft.com/office/drawing/2014/main" id="{FC317343-7D3B-F248-88BC-3779F4FB8FCB}"/>
              </a:ext>
            </a:extLst>
          </p:cNvPr>
          <p:cNvSpPr>
            <a:spLocks noGrp="1"/>
          </p:cNvSpPr>
          <p:nvPr>
            <p:ph idx="1"/>
          </p:nvPr>
        </p:nvSpPr>
        <p:spPr>
          <a:xfrm>
            <a:off x="677334" y="1322173"/>
            <a:ext cx="9455207" cy="4765589"/>
          </a:xfrm>
        </p:spPr>
        <p:txBody>
          <a:bodyPr>
            <a:noAutofit/>
          </a:bodyPr>
          <a:lstStyle/>
          <a:p>
            <a:pPr marL="514350" indent="-514350">
              <a:buFont typeface="+mj-lt"/>
              <a:buAutoNum type="arabicPeriod"/>
            </a:pPr>
            <a:r>
              <a:rPr lang="hu-HU" dirty="0">
                <a:solidFill>
                  <a:srgbClr val="FF0000"/>
                </a:solidFill>
              </a:rPr>
              <a:t>Az adatkezelés előtt rendelkezésre bocsátandó információk</a:t>
            </a:r>
          </a:p>
          <a:p>
            <a:pPr marL="971550" lvl="1" indent="-514350">
              <a:buFont typeface="+mj-lt"/>
              <a:buAutoNum type="alphaLcParenR"/>
            </a:pPr>
            <a:r>
              <a:rPr lang="hu-HU" sz="1800" dirty="0"/>
              <a:t>a személyes adatokat az érintettől gyűjtik</a:t>
            </a:r>
          </a:p>
          <a:p>
            <a:pPr marL="971550" lvl="1" indent="-514350">
              <a:buFont typeface="+mj-lt"/>
              <a:buAutoNum type="alphaLcParenR"/>
            </a:pPr>
            <a:r>
              <a:rPr lang="hu-HU" sz="1800" dirty="0"/>
              <a:t>a személyes adatokat nem az érintettől szerezték meg</a:t>
            </a:r>
          </a:p>
          <a:p>
            <a:pPr marL="514350" indent="-514350">
              <a:buFont typeface="+mj-lt"/>
              <a:buAutoNum type="arabicPeriod"/>
            </a:pPr>
            <a:r>
              <a:rPr lang="hu-HU" dirty="0"/>
              <a:t>Az érintett jogai</a:t>
            </a:r>
          </a:p>
          <a:p>
            <a:pPr marL="914400" lvl="1" indent="-457200">
              <a:buFont typeface="+mj-lt"/>
              <a:buAutoNum type="alphaLcParenR"/>
            </a:pPr>
            <a:r>
              <a:rPr lang="hu-HU" sz="1800" dirty="0"/>
              <a:t>az érintett hozzáférési joga</a:t>
            </a:r>
          </a:p>
          <a:p>
            <a:pPr marL="914400" lvl="1" indent="-457200">
              <a:buFont typeface="+mj-lt"/>
              <a:buAutoNum type="alphaLcParenR"/>
            </a:pPr>
            <a:r>
              <a:rPr lang="hu-HU" sz="1800" dirty="0"/>
              <a:t>a helyesbítéshez való jog</a:t>
            </a:r>
          </a:p>
          <a:p>
            <a:pPr marL="914400" lvl="1" indent="-457200">
              <a:buFont typeface="+mj-lt"/>
              <a:buAutoNum type="alphaLcParenR"/>
            </a:pPr>
            <a:r>
              <a:rPr lang="hu-HU" sz="1800" dirty="0"/>
              <a:t>a törléshez való jog („az elfeledtetéshez való jog”)</a:t>
            </a:r>
          </a:p>
          <a:p>
            <a:pPr marL="914400" lvl="1" indent="-457200">
              <a:buFont typeface="+mj-lt"/>
              <a:buAutoNum type="alphaLcParenR"/>
            </a:pPr>
            <a:r>
              <a:rPr lang="hu-HU" sz="1800" dirty="0"/>
              <a:t>az adatkezelés korlátozásához való jog</a:t>
            </a:r>
          </a:p>
          <a:p>
            <a:pPr marL="914400" lvl="1" indent="-457200">
              <a:buFont typeface="+mj-lt"/>
              <a:buAutoNum type="alphaLcParenR"/>
            </a:pPr>
            <a:r>
              <a:rPr lang="hu-HU" sz="1800" dirty="0"/>
              <a:t>az adathordozhatósághoz való jog</a:t>
            </a:r>
          </a:p>
          <a:p>
            <a:pPr marL="914400" lvl="1" indent="-457200">
              <a:buFont typeface="+mj-lt"/>
              <a:buAutoNum type="alphaLcParenR"/>
            </a:pPr>
            <a:r>
              <a:rPr lang="hu-HU" sz="1800" dirty="0"/>
              <a:t>a tiltakozáshoz való jog</a:t>
            </a:r>
          </a:p>
          <a:p>
            <a:pPr marL="514350" indent="-514350">
              <a:buFont typeface="+mj-lt"/>
              <a:buAutoNum type="arabicPeriod"/>
            </a:pPr>
            <a:r>
              <a:rPr lang="hu-HU" dirty="0"/>
              <a:t>Az érintett jogainak gyakorlása</a:t>
            </a:r>
          </a:p>
          <a:p>
            <a:pPr marL="514350" indent="-514350">
              <a:buFont typeface="+mj-lt"/>
              <a:buAutoNum type="arabicPeriod"/>
            </a:pPr>
            <a:r>
              <a:rPr lang="hu-HU" dirty="0"/>
              <a:t>Jogorvoslati lehetőségek</a:t>
            </a:r>
          </a:p>
        </p:txBody>
      </p:sp>
      <p:sp>
        <p:nvSpPr>
          <p:cNvPr id="4" name="Ellipszis 3">
            <a:extLst>
              <a:ext uri="{FF2B5EF4-FFF2-40B4-BE49-F238E27FC236}">
                <a16:creationId xmlns:a16="http://schemas.microsoft.com/office/drawing/2014/main" id="{17C82FCB-0005-4AC3-8D9D-C4CC9A81B36F}"/>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912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2DE1F5-7083-424C-8BA6-43D6F076061C}"/>
              </a:ext>
            </a:extLst>
          </p:cNvPr>
          <p:cNvSpPr>
            <a:spLocks noGrp="1"/>
          </p:cNvSpPr>
          <p:nvPr>
            <p:ph type="title"/>
          </p:nvPr>
        </p:nvSpPr>
        <p:spPr>
          <a:xfrm>
            <a:off x="1010966" y="2019300"/>
            <a:ext cx="8596668" cy="2819400"/>
          </a:xfrm>
        </p:spPr>
        <p:txBody>
          <a:bodyPr>
            <a:noAutofit/>
          </a:bodyPr>
          <a:lstStyle/>
          <a:p>
            <a:pPr algn="ctr"/>
            <a:r>
              <a:rPr lang="hu-HU" sz="5400" dirty="0"/>
              <a:t>1. Az adatkezelés előtt rendelkezésre bocsátandó információk</a:t>
            </a:r>
            <a:br>
              <a:rPr lang="hu-HU" sz="5400" dirty="0">
                <a:solidFill>
                  <a:srgbClr val="FF0000"/>
                </a:solidFill>
              </a:rPr>
            </a:br>
            <a:endParaRPr lang="hu-HU" sz="5400" dirty="0"/>
          </a:p>
        </p:txBody>
      </p:sp>
      <p:sp>
        <p:nvSpPr>
          <p:cNvPr id="4" name="Ellipszis 3">
            <a:extLst>
              <a:ext uri="{FF2B5EF4-FFF2-40B4-BE49-F238E27FC236}">
                <a16:creationId xmlns:a16="http://schemas.microsoft.com/office/drawing/2014/main" id="{785E3F55-1A9C-484A-947D-C77E8697F6BB}"/>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466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A479D-D4B9-E040-BC96-70642D9C3A4C}"/>
              </a:ext>
            </a:extLst>
          </p:cNvPr>
          <p:cNvSpPr>
            <a:spLocks noGrp="1"/>
          </p:cNvSpPr>
          <p:nvPr>
            <p:ph type="title"/>
          </p:nvPr>
        </p:nvSpPr>
        <p:spPr>
          <a:xfrm>
            <a:off x="677334" y="609600"/>
            <a:ext cx="8596668" cy="984422"/>
          </a:xfrm>
        </p:spPr>
        <p:txBody>
          <a:bodyPr>
            <a:noAutofit/>
          </a:bodyPr>
          <a:lstStyle/>
          <a:p>
            <a:r>
              <a:rPr lang="hu-HU" sz="2400" dirty="0"/>
              <a:t>Az adatkezelés előtt az érintett rendelkezésre bocsátandó információk, ha a személyes adatokat az érintettől gyűjtik</a:t>
            </a:r>
          </a:p>
        </p:txBody>
      </p:sp>
      <p:sp>
        <p:nvSpPr>
          <p:cNvPr id="3" name="Content Placeholder 2">
            <a:extLst>
              <a:ext uri="{FF2B5EF4-FFF2-40B4-BE49-F238E27FC236}">
                <a16:creationId xmlns:a16="http://schemas.microsoft.com/office/drawing/2014/main" id="{5EA90C11-D91A-B345-9569-C5FB2675A5D3}"/>
              </a:ext>
            </a:extLst>
          </p:cNvPr>
          <p:cNvSpPr>
            <a:spLocks noGrp="1"/>
          </p:cNvSpPr>
          <p:nvPr>
            <p:ph idx="1"/>
          </p:nvPr>
        </p:nvSpPr>
        <p:spPr>
          <a:xfrm>
            <a:off x="677334" y="1594022"/>
            <a:ext cx="9171002" cy="4497859"/>
          </a:xfrm>
        </p:spPr>
        <p:txBody>
          <a:bodyPr>
            <a:noAutofit/>
          </a:bodyPr>
          <a:lstStyle/>
          <a:p>
            <a:pPr algn="just"/>
            <a:r>
              <a:rPr lang="hu-HU" dirty="0"/>
              <a:t>a személyes adatok megszerzésének időpontjában, a jogalaptól függetlenül:</a:t>
            </a:r>
          </a:p>
          <a:p>
            <a:pPr lvl="1" algn="just"/>
            <a:r>
              <a:rPr lang="hu-HU" sz="1800" dirty="0"/>
              <a:t>az adatkezelőnek és – ha van ilyen – az adatkezelő képviselőjének a kiléte és elérhetőségei;</a:t>
            </a:r>
          </a:p>
          <a:p>
            <a:pPr lvl="1" algn="just"/>
            <a:r>
              <a:rPr lang="hu-HU" sz="1800" dirty="0"/>
              <a:t>az adatvédelmi tisztviselő elérhetőségei, ha van ilyen;</a:t>
            </a:r>
          </a:p>
          <a:p>
            <a:pPr lvl="1" algn="just"/>
            <a:r>
              <a:rPr lang="hu-HU" sz="1800" dirty="0"/>
              <a:t>a személyes adatok tervezett kezelésének célja, valamint az adatkezelés jogalapja;</a:t>
            </a:r>
          </a:p>
          <a:p>
            <a:pPr lvl="1" algn="just"/>
            <a:r>
              <a:rPr lang="hu-HU" sz="1800" dirty="0"/>
              <a:t>az adatkezelő vagy harmadik fél jogos érdekei (6 (1 )f) jogalap esetében);</a:t>
            </a:r>
          </a:p>
          <a:p>
            <a:pPr lvl="1" algn="just"/>
            <a:r>
              <a:rPr lang="hu-HU" sz="1800" dirty="0"/>
              <a:t>adott esetben a személyes adatok címzettjei, illetve a címzettek kategóriái, ha van ilyen;</a:t>
            </a:r>
          </a:p>
          <a:p>
            <a:pPr lvl="1" algn="just"/>
            <a:r>
              <a:rPr lang="hu-HU" sz="1800" dirty="0"/>
              <a:t>adott esetben annak ténye, hogy az adatkezelő harmadik országba vagy nemzetközi szervezet részére kívánja továbbítani a személyes adatokat;</a:t>
            </a:r>
          </a:p>
          <a:p>
            <a:pPr lvl="1" algn="just"/>
            <a:r>
              <a:rPr lang="hu-HU" sz="1800" dirty="0"/>
              <a:t>a személyes adatok tárolásának </a:t>
            </a:r>
            <a:r>
              <a:rPr lang="hu-HU" sz="1800" b="1" dirty="0"/>
              <a:t>időtartamáról</a:t>
            </a:r>
            <a:r>
              <a:rPr lang="hu-HU" sz="1800" dirty="0"/>
              <a:t>, vagy ha ez nem lehetséges, ezen időtartam meghatározásának szempontjairól;</a:t>
            </a:r>
            <a:endParaRPr lang="hu-HU" dirty="0"/>
          </a:p>
        </p:txBody>
      </p:sp>
      <p:sp>
        <p:nvSpPr>
          <p:cNvPr id="4" name="Ellipszis 3">
            <a:extLst>
              <a:ext uri="{FF2B5EF4-FFF2-40B4-BE49-F238E27FC236}">
                <a16:creationId xmlns:a16="http://schemas.microsoft.com/office/drawing/2014/main" id="{A31AA347-EE41-42F5-B8E2-A7EAA4908732}"/>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211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F3110FB-1C7F-41EE-B297-EA59598E6608}"/>
              </a:ext>
            </a:extLst>
          </p:cNvPr>
          <p:cNvSpPr>
            <a:spLocks noGrp="1"/>
          </p:cNvSpPr>
          <p:nvPr>
            <p:ph type="title"/>
          </p:nvPr>
        </p:nvSpPr>
        <p:spPr>
          <a:xfrm>
            <a:off x="677334" y="609600"/>
            <a:ext cx="8596668" cy="1404551"/>
          </a:xfrm>
        </p:spPr>
        <p:txBody>
          <a:bodyPr>
            <a:normAutofit/>
          </a:bodyPr>
          <a:lstStyle/>
          <a:p>
            <a:r>
              <a:rPr lang="hu-HU" sz="2400" dirty="0"/>
              <a:t>Az adatkezelés előtt az érintett rendelkezésre bocsátandó információk, ha a személyes adatokat az érintettől gyűjtik</a:t>
            </a:r>
          </a:p>
        </p:txBody>
      </p:sp>
      <p:sp>
        <p:nvSpPr>
          <p:cNvPr id="3" name="Content Placeholder 2">
            <a:extLst>
              <a:ext uri="{FF2B5EF4-FFF2-40B4-BE49-F238E27FC236}">
                <a16:creationId xmlns:a16="http://schemas.microsoft.com/office/drawing/2014/main" id="{B471727D-4946-A945-A619-74783D7DA9C4}"/>
              </a:ext>
            </a:extLst>
          </p:cNvPr>
          <p:cNvSpPr>
            <a:spLocks noGrp="1"/>
          </p:cNvSpPr>
          <p:nvPr>
            <p:ph idx="1"/>
          </p:nvPr>
        </p:nvSpPr>
        <p:spPr>
          <a:xfrm>
            <a:off x="504338" y="1694935"/>
            <a:ext cx="9591132" cy="5066271"/>
          </a:xfrm>
        </p:spPr>
        <p:txBody>
          <a:bodyPr>
            <a:normAutofit/>
          </a:bodyPr>
          <a:lstStyle/>
          <a:p>
            <a:pPr lvl="1" algn="just"/>
            <a:r>
              <a:rPr lang="hu-HU" dirty="0"/>
              <a:t>az érintett azon jogáról, hogy kérelmezheti az adatkezelőtől a rá vonatkozó személyes adatokhoz való hozzáférést, azok helyesbítését, törlését vagy kezelésének korlátozását, és tiltakozhat az ilyen személyes adatok kezelése ellen, valamint az érintett adathordozhatósághoz való jogáról;</a:t>
            </a:r>
          </a:p>
          <a:p>
            <a:pPr lvl="1" algn="just"/>
            <a:r>
              <a:rPr lang="hu-HU" dirty="0"/>
              <a:t>hozzájáruláson alapuló adatkezelés esetén a hozzájárulás bármely időpontban történő visszavonásához való jog, amely nem érinti a visszavonás előtt a hozzájárulás alapján végrehajtott adatkezelés jogszerűségét;</a:t>
            </a:r>
          </a:p>
          <a:p>
            <a:pPr lvl="1" algn="just"/>
            <a:r>
              <a:rPr lang="hu-HU" dirty="0"/>
              <a:t>a felügyeleti hatósághoz címzett panasz benyújtásának jogáról;</a:t>
            </a:r>
          </a:p>
          <a:p>
            <a:pPr lvl="1" algn="just"/>
            <a:r>
              <a:rPr lang="hu-HU" dirty="0"/>
              <a:t>arról, hogy a személyes adat szolgáltatása jogszabályon vagy szerződéses kötelezettségen alapul vagy szerződés kötésének előfeltétele-e, valamint hogy az érintett köteles-e a személyes adatokat megadni, továbbá hogy milyen lehetséges következményeikkel járhat az adatszolgáltatás elmaradása;</a:t>
            </a:r>
          </a:p>
          <a:p>
            <a:pPr lvl="1" algn="just"/>
            <a:r>
              <a:rPr lang="hu-HU" dirty="0"/>
              <a:t>automatizált döntéshozatal ténye, ideértve a profilalkotást is, valamint legalább ezekben az esetekben az alkalmazott logikára és arra vonatkozóan érthető információk, hogy az ilyen adatkezelés milyen jelentőséggel, és az érintettre nézve milyen várható következményekkel bír.</a:t>
            </a:r>
          </a:p>
        </p:txBody>
      </p:sp>
      <p:sp>
        <p:nvSpPr>
          <p:cNvPr id="4" name="Ellipszis 3">
            <a:extLst>
              <a:ext uri="{FF2B5EF4-FFF2-40B4-BE49-F238E27FC236}">
                <a16:creationId xmlns:a16="http://schemas.microsoft.com/office/drawing/2014/main" id="{4192B979-36A3-4147-B453-256F5956D36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753462"/>
      </p:ext>
    </p:extLst>
  </p:cSld>
  <p:clrMapOvr>
    <a:masterClrMapping/>
  </p:clrMapOvr>
</p:sld>
</file>

<file path=ppt/theme/theme1.xml><?xml version="1.0" encoding="utf-8"?>
<a:theme xmlns:a="http://schemas.openxmlformats.org/drawingml/2006/main" name="1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AR slides layout v2" id="{A21E3CF1-2936-0A4B-80EA-2B1CBB4D1BC0}" vid="{3CB01F65-2DAE-6E4A-BDDE-0D99C3BB33F1}"/>
    </a:ext>
  </a:extLst>
</a:theme>
</file>

<file path=ppt/theme/theme2.xml><?xml version="1.0" encoding="utf-8"?>
<a:theme xmlns:a="http://schemas.openxmlformats.org/drawingml/2006/main" name="2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AR slides layout v2" id="{A21E3CF1-2936-0A4B-80EA-2B1CBB4D1BC0}" vid="{3CB01F65-2DAE-6E4A-BDDE-0D99C3BB33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4712</TotalTime>
  <Words>8603</Words>
  <Application>Microsoft Office PowerPoint</Application>
  <PresentationFormat>Szélesvásznú</PresentationFormat>
  <Paragraphs>694</Paragraphs>
  <Slides>52</Slides>
  <Notes>52</Notes>
  <HiddenSlides>0</HiddenSlides>
  <MMClips>0</MMClips>
  <ScaleCrop>false</ScaleCrop>
  <HeadingPairs>
    <vt:vector size="8" baseType="variant">
      <vt:variant>
        <vt:lpstr>Használt betűtípusok</vt:lpstr>
      </vt:variant>
      <vt:variant>
        <vt:i4>5</vt:i4>
      </vt:variant>
      <vt:variant>
        <vt:lpstr>Téma</vt:lpstr>
      </vt:variant>
      <vt:variant>
        <vt:i4>2</vt:i4>
      </vt:variant>
      <vt:variant>
        <vt:lpstr>Beágyazott OLE kiszolgálók</vt:lpstr>
      </vt:variant>
      <vt:variant>
        <vt:i4>1</vt:i4>
      </vt:variant>
      <vt:variant>
        <vt:lpstr>Diacímek</vt:lpstr>
      </vt:variant>
      <vt:variant>
        <vt:i4>52</vt:i4>
      </vt:variant>
    </vt:vector>
  </HeadingPairs>
  <TitlesOfParts>
    <vt:vector size="60" baseType="lpstr">
      <vt:lpstr>Arial</vt:lpstr>
      <vt:lpstr>Calibri</vt:lpstr>
      <vt:lpstr>Cambria</vt:lpstr>
      <vt:lpstr>Trebuchet MS</vt:lpstr>
      <vt:lpstr>Wingdings 3</vt:lpstr>
      <vt:lpstr>1_Facet</vt:lpstr>
      <vt:lpstr>2_Facet</vt:lpstr>
      <vt:lpstr>PDF</vt:lpstr>
      <vt:lpstr>  3. témakör: Az érintetti jogok és azok gyakorlása </vt:lpstr>
      <vt:lpstr>Útmutató jelen diák használatához (diavetítés előtt eltávolítandó)</vt:lpstr>
      <vt:lpstr>Útmutató az egyes diák színjelöléséhez (Diavetítés előtt eltávolítandó)</vt:lpstr>
      <vt:lpstr>Előadó</vt:lpstr>
      <vt:lpstr>PowerPoint-bemutató</vt:lpstr>
      <vt:lpstr>Tartalomjegyzék</vt:lpstr>
      <vt:lpstr>1. Az adatkezelés előtt rendelkezésre bocsátandó információk </vt:lpstr>
      <vt:lpstr>Az adatkezelés előtt az érintett rendelkezésre bocsátandó információk, ha a személyes adatokat az érintettől gyűjtik</vt:lpstr>
      <vt:lpstr>Az adatkezelés előtt az érintett rendelkezésre bocsátandó információk, ha a személyes adatokat az érintettől gyűjtik</vt:lpstr>
      <vt:lpstr>Példa az előzetes információra</vt:lpstr>
      <vt:lpstr>Az adatkezelés előtt rendelkezésre bocsátandó információk – ha a személyes adatokat nem az érintettől szerezték meg</vt:lpstr>
      <vt:lpstr>Kivételek</vt:lpstr>
      <vt:lpstr>Tartalomjegyzék</vt:lpstr>
      <vt:lpstr>2. Az érintett jogai</vt:lpstr>
      <vt:lpstr>Az érintettek jogai</vt:lpstr>
      <vt:lpstr>Az érintett hozzáférési joga</vt:lpstr>
      <vt:lpstr>Az érintett hozzáférési joga (2)</vt:lpstr>
      <vt:lpstr>Példa a hozzáférési jogra</vt:lpstr>
      <vt:lpstr>Hozzáférési jog gyakorlása - Facebook</vt:lpstr>
      <vt:lpstr>Hozzáférési jog gyakorlása - Twitter</vt:lpstr>
      <vt:lpstr>Hozzáférési jog gyakorlása –  Schengeni Információs Rendszer </vt:lpstr>
      <vt:lpstr>A helyesbítéshez való jog</vt:lpstr>
      <vt:lpstr>Példa a helyesbítéshez való jogra </vt:lpstr>
      <vt:lpstr>A törléshez való jog (az elfeledtetéshez való jog)</vt:lpstr>
      <vt:lpstr>Példa az elfeledtetéshez való jogra</vt:lpstr>
      <vt:lpstr>Az elfeledtetéshez való jog –  Kivételek</vt:lpstr>
      <vt:lpstr>Az adatkezelés korlátozásához való jog</vt:lpstr>
      <vt:lpstr>Az adatkezelés korlátozásához való jog(2)</vt:lpstr>
      <vt:lpstr>Példa az adatkezelés korlátozásához való jogra</vt:lpstr>
      <vt:lpstr>Az adathordozhatósághoz való jog</vt:lpstr>
      <vt:lpstr>Példa a tiltakozáshoz való jogra</vt:lpstr>
      <vt:lpstr>A tiltakozáshoz való jog</vt:lpstr>
      <vt:lpstr>Példa a tiltakozáshoz való jogra</vt:lpstr>
      <vt:lpstr>Automatizált döntéshozatal egyedi ügyekben, beleértve a profilalkotást</vt:lpstr>
      <vt:lpstr>Példa a profilalkotásra</vt:lpstr>
      <vt:lpstr>Kérdések?</vt:lpstr>
      <vt:lpstr>Tartalomjegyzék</vt:lpstr>
      <vt:lpstr>3. Az érintett jogainak gyakorlása</vt:lpstr>
      <vt:lpstr>Átlátható tájékoztatás, kommunikáció és az érintett jogainak gyakorlására vonatkozó intézkedések </vt:lpstr>
      <vt:lpstr>Átlátható tájékoztatás, kommunikáció és az érintett jogainak gyakorlására vonatkozó intézkedések (2)</vt:lpstr>
      <vt:lpstr>Korlátozások</vt:lpstr>
      <vt:lpstr>Korlátozások (2)</vt:lpstr>
      <vt:lpstr>Kérdések?</vt:lpstr>
      <vt:lpstr>Tartalomjegyzék</vt:lpstr>
      <vt:lpstr>4. Jogorvoslati lehetőségek</vt:lpstr>
      <vt:lpstr>Az érintettek képviselete</vt:lpstr>
      <vt:lpstr>A felügyeleti hatóságnál történő panasztételhez való jog</vt:lpstr>
      <vt:lpstr>A felügyeleti hatósággal szembeni hatékony bírósági jogorvoslathoz való jog</vt:lpstr>
      <vt:lpstr>A kártérítéshez való jog </vt:lpstr>
      <vt:lpstr>Kérdések?</vt:lpstr>
      <vt:lpstr>Értékelés és visszajelzés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dc:title>
  <dc:creator>Istvan Mate BOROCZ</dc:creator>
  <cp:lastModifiedBy>DELL-0009_2</cp:lastModifiedBy>
  <cp:revision>303</cp:revision>
  <dcterms:created xsi:type="dcterms:W3CDTF">2018-09-21T14:53:36Z</dcterms:created>
  <dcterms:modified xsi:type="dcterms:W3CDTF">2020-01-23T10:02:15Z</dcterms:modified>
</cp:coreProperties>
</file>